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9"/>
  </p:notesMasterIdLst>
  <p:handoutMasterIdLst>
    <p:handoutMasterId r:id="rId10"/>
  </p:handoutMasterIdLst>
  <p:sldIdLst>
    <p:sldId id="314" r:id="rId2"/>
    <p:sldId id="316" r:id="rId3"/>
    <p:sldId id="317" r:id="rId4"/>
    <p:sldId id="318" r:id="rId5"/>
    <p:sldId id="320" r:id="rId6"/>
    <p:sldId id="322" r:id="rId7"/>
    <p:sldId id="321" r:id="rId8"/>
  </p:sldIdLst>
  <p:sldSz cx="9906000" cy="6858000" type="A4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0066"/>
    <a:srgbClr val="3366CC"/>
    <a:srgbClr val="EAEAEA"/>
    <a:srgbClr val="9999FF"/>
    <a:srgbClr val="CC9900"/>
    <a:srgbClr val="DDDDDD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434" y="-822"/>
      </p:cViewPr>
      <p:guideLst>
        <p:guide orient="horz" pos="3600"/>
        <p:guide pos="5571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24"/>
    </p:cViewPr>
  </p:sorterViewPr>
  <p:notesViewPr>
    <p:cSldViewPr snapToGrid="0" snapToObjects="1">
      <p:cViewPr varScale="1">
        <p:scale>
          <a:sx n="53" d="100"/>
          <a:sy n="53" d="100"/>
        </p:scale>
        <p:origin x="-1890" y="-96"/>
      </p:cViewPr>
      <p:guideLst>
        <p:guide orient="horz" pos="2122"/>
        <p:guide pos="3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68519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2949576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11" tIns="0" rIns="19011" bIns="0" numCol="1" anchor="t" anchorCtr="0" compatLnSpc="1">
            <a:prstTxWarp prst="textNoShape">
              <a:avLst/>
            </a:prstTxWarp>
          </a:bodyPr>
          <a:lstStyle>
            <a:lvl1pPr defTabSz="871538" eaLnBrk="0" hangingPunct="0">
              <a:defRPr sz="1000" i="1">
                <a:latin typeface="Times New Roman" pitchFamily="18" charset="0"/>
              </a:defRPr>
            </a:lvl1pPr>
          </a:lstStyle>
          <a:p>
            <a:endParaRPr lang="en-GB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100" y="0"/>
            <a:ext cx="294957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11" tIns="0" rIns="19011" bIns="0" numCol="1" anchor="t" anchorCtr="0" compatLnSpc="1">
            <a:prstTxWarp prst="textNoShape">
              <a:avLst/>
            </a:prstTxWarp>
          </a:bodyPr>
          <a:lstStyle>
            <a:lvl1pPr algn="r" defTabSz="871538" eaLnBrk="0" hangingPunct="0">
              <a:defRPr sz="1000" i="1">
                <a:latin typeface="Times New Roman" pitchFamily="18" charset="0"/>
              </a:defRPr>
            </a:lvl1pPr>
          </a:lstStyle>
          <a:p>
            <a:endParaRPr lang="en-GB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30250" y="763588"/>
            <a:ext cx="5340350" cy="36972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714875"/>
            <a:ext cx="4986338" cy="446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98" tIns="45940" rIns="90298" bIns="459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588" y="9431338"/>
            <a:ext cx="2949576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11" tIns="0" rIns="19011" bIns="0" numCol="1" anchor="b" anchorCtr="0" compatLnSpc="1">
            <a:prstTxWarp prst="textNoShape">
              <a:avLst/>
            </a:prstTxWarp>
          </a:bodyPr>
          <a:lstStyle>
            <a:lvl1pPr defTabSz="871538" eaLnBrk="0" hangingPunct="0">
              <a:defRPr sz="1000" i="1">
                <a:latin typeface="Times New Roman" pitchFamily="18" charset="0"/>
              </a:defRPr>
            </a:lvl1pPr>
          </a:lstStyle>
          <a:p>
            <a:endParaRPr lang="en-GB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100" y="9431338"/>
            <a:ext cx="294957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11" tIns="0" rIns="19011" bIns="0" numCol="1" anchor="b" anchorCtr="0" compatLnSpc="1">
            <a:prstTxWarp prst="textNoShape">
              <a:avLst/>
            </a:prstTxWarp>
          </a:bodyPr>
          <a:lstStyle>
            <a:lvl1pPr algn="r" defTabSz="871538" eaLnBrk="0" hangingPunct="0">
              <a:defRPr sz="1000" i="1">
                <a:latin typeface="Times New Roman" pitchFamily="18" charset="0"/>
              </a:defRPr>
            </a:lvl1pPr>
          </a:lstStyle>
          <a:p>
            <a:fld id="{C81322B5-376C-4F30-8EE3-930E3C488A3D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0549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8731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46088" algn="l" defTabSz="8731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893763" algn="l" defTabSz="8731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35088" algn="l" defTabSz="8731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787525" algn="l" defTabSz="8731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E6468C-09ED-4424-88B0-576765EB5426}" type="slidenum">
              <a:rPr lang="en-GB"/>
              <a:pPr/>
              <a:t>1</a:t>
            </a:fld>
            <a:endParaRPr lang="en-GB"/>
          </a:p>
        </p:txBody>
      </p:sp>
      <p:sp>
        <p:nvSpPr>
          <p:cNvPr id="81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71850" y="1079500"/>
            <a:ext cx="6311900" cy="1439863"/>
          </a:xfrm>
        </p:spPr>
        <p:txBody>
          <a:bodyPr rIns="468000" bIns="72000"/>
          <a:lstStyle>
            <a:lvl1pPr>
              <a:defRPr sz="2600"/>
            </a:lvl1pPr>
          </a:lstStyle>
          <a:p>
            <a:pPr lvl="0"/>
            <a:r>
              <a:rPr lang="de-DE" noProof="0" smtClean="0"/>
              <a:t>Titel</a:t>
            </a:r>
          </a:p>
        </p:txBody>
      </p:sp>
      <p:sp>
        <p:nvSpPr>
          <p:cNvPr id="8294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71850" y="2646363"/>
            <a:ext cx="6311900" cy="3203575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tIns="72000" rIns="342000"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de-DE" noProof="0" smtClean="0"/>
              <a:t>Untertitel</a:t>
            </a:r>
          </a:p>
        </p:txBody>
      </p:sp>
      <p:sp>
        <p:nvSpPr>
          <p:cNvPr id="829444" name="Line 4"/>
          <p:cNvSpPr>
            <a:spLocks noChangeShapeType="1"/>
          </p:cNvSpPr>
          <p:nvPr/>
        </p:nvSpPr>
        <p:spPr bwMode="auto">
          <a:xfrm>
            <a:off x="3371850" y="2578100"/>
            <a:ext cx="6311900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29445" name="Line 5"/>
          <p:cNvSpPr>
            <a:spLocks noChangeShapeType="1"/>
          </p:cNvSpPr>
          <p:nvPr/>
        </p:nvSpPr>
        <p:spPr bwMode="auto">
          <a:xfrm flipH="1">
            <a:off x="217488" y="773113"/>
            <a:ext cx="9466262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29446" name="Line 6"/>
          <p:cNvSpPr>
            <a:spLocks noChangeShapeType="1"/>
          </p:cNvSpPr>
          <p:nvPr/>
        </p:nvSpPr>
        <p:spPr bwMode="auto">
          <a:xfrm flipH="1">
            <a:off x="217488" y="5930900"/>
            <a:ext cx="9466262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829447" name="Picture 7" descr="IPT_logo_gruen_folie_300dp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163" y="5997575"/>
            <a:ext cx="2220912" cy="78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9448" name="Picture 8" descr="neu-WZL-RWTH_Aachen-HKS-44_20cm-brei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863" y="6022975"/>
            <a:ext cx="1908175" cy="52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9449" name="Text Box 9"/>
          <p:cNvSpPr txBox="1">
            <a:spLocks noChangeArrowheads="1"/>
          </p:cNvSpPr>
          <p:nvPr/>
        </p:nvSpPr>
        <p:spPr bwMode="auto">
          <a:xfrm>
            <a:off x="217488" y="5991225"/>
            <a:ext cx="1454150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 type="none" w="med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0"/>
          <a:lstStyle>
            <a:lvl1pPr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2288"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042988"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565275"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5975"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3175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0375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57575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14775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000" b="1">
                <a:latin typeface="Frutiger 45 Light" pitchFamily="34" charset="0"/>
                <a:cs typeface="Arial" charset="0"/>
              </a:rPr>
              <a:t>©</a:t>
            </a:r>
            <a:r>
              <a:rPr lang="en-US" sz="1000" b="1">
                <a:latin typeface="Frutiger 45 Light" pitchFamily="34" charset="0"/>
              </a:rPr>
              <a:t> </a:t>
            </a:r>
            <a:r>
              <a:rPr lang="en-US" sz="1000">
                <a:latin typeface="Frutiger 45 Light" pitchFamily="34" charset="0"/>
              </a:rPr>
              <a:t>WZL/Fraunhofer IPT</a:t>
            </a:r>
            <a:endParaRPr lang="de-DE" sz="1000">
              <a:latin typeface="Frutiger 45 Light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9035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57146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71850" y="863600"/>
            <a:ext cx="3079750" cy="4976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604000" y="863600"/>
            <a:ext cx="3079750" cy="4976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0061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1386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04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8162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57563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71005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4757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318375" y="0"/>
            <a:ext cx="2366963" cy="58404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17488" y="0"/>
            <a:ext cx="6948487" cy="584041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7880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217488" y="0"/>
            <a:ext cx="9467850" cy="584041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4009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7488" y="0"/>
            <a:ext cx="946785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287354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8284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71850" y="863600"/>
            <a:ext cx="6311900" cy="497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180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828420" name="Line 4"/>
          <p:cNvSpPr>
            <a:spLocks noChangeShapeType="1"/>
          </p:cNvSpPr>
          <p:nvPr/>
        </p:nvSpPr>
        <p:spPr bwMode="auto">
          <a:xfrm flipH="1">
            <a:off x="217488" y="773113"/>
            <a:ext cx="9466262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28421" name="Line 5"/>
          <p:cNvSpPr>
            <a:spLocks noChangeShapeType="1"/>
          </p:cNvSpPr>
          <p:nvPr/>
        </p:nvSpPr>
        <p:spPr bwMode="auto">
          <a:xfrm flipH="1">
            <a:off x="217488" y="5930900"/>
            <a:ext cx="9463087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28422" name="Text Box 6"/>
          <p:cNvSpPr txBox="1">
            <a:spLocks noChangeArrowheads="1"/>
          </p:cNvSpPr>
          <p:nvPr/>
        </p:nvSpPr>
        <p:spPr bwMode="auto">
          <a:xfrm>
            <a:off x="8361363" y="5991225"/>
            <a:ext cx="1322387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 type="none" w="med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0"/>
          <a:lstStyle>
            <a:lvl1pPr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2288"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042988"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565275"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5975"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3175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0375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57575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14775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Aft>
                <a:spcPct val="30000"/>
              </a:spcAft>
            </a:pPr>
            <a:r>
              <a:rPr lang="de-DE" sz="1000">
                <a:latin typeface="Arial" charset="0"/>
              </a:rPr>
              <a:t>Seite </a:t>
            </a:r>
            <a:fld id="{887C9C0F-D42E-4CEC-A914-E63273596CA4}" type="slidenum">
              <a:rPr lang="de-DE" sz="1000">
                <a:latin typeface="Arial" charset="0"/>
              </a:rPr>
              <a:pPr algn="r" eaLnBrk="1" hangingPunct="1">
                <a:spcAft>
                  <a:spcPct val="30000"/>
                </a:spcAft>
              </a:pPr>
              <a:t>‹Nr.›</a:t>
            </a:fld>
            <a:endParaRPr lang="de-DE" sz="1000">
              <a:latin typeface="Arial" charset="0"/>
            </a:endParaRPr>
          </a:p>
        </p:txBody>
      </p:sp>
      <p:pic>
        <p:nvPicPr>
          <p:cNvPr id="828423" name="Picture 7" descr="IPT_logo_gruen_folie_300dpi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163" y="5997575"/>
            <a:ext cx="2220912" cy="78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8424" name="Picture 8" descr="neu-WZL-RWTH_Aachen-HKS-44_20cm-breit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863" y="6022975"/>
            <a:ext cx="1908175" cy="52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8425" name="Text Box 9"/>
          <p:cNvSpPr txBox="1">
            <a:spLocks noChangeArrowheads="1"/>
          </p:cNvSpPr>
          <p:nvPr/>
        </p:nvSpPr>
        <p:spPr bwMode="auto">
          <a:xfrm>
            <a:off x="217488" y="5991225"/>
            <a:ext cx="1454150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 type="none" w="med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0"/>
          <a:lstStyle>
            <a:lvl1pPr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22288"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042988"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565275"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5975" defTabSz="10429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3175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0375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57575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14775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000" b="1">
                <a:latin typeface="Frutiger 45 Light" pitchFamily="34" charset="0"/>
                <a:cs typeface="Arial" charset="0"/>
              </a:rPr>
              <a:t>©</a:t>
            </a:r>
            <a:r>
              <a:rPr lang="en-US" sz="1000" b="1">
                <a:latin typeface="Frutiger 45 Light" pitchFamily="34" charset="0"/>
              </a:rPr>
              <a:t> </a:t>
            </a:r>
            <a:r>
              <a:rPr lang="en-US" sz="1000">
                <a:latin typeface="Frutiger 45 Light" pitchFamily="34" charset="0"/>
              </a:rPr>
              <a:t>WZL/Fraunhofer IPT</a:t>
            </a:r>
            <a:endParaRPr lang="de-DE" sz="1000">
              <a:latin typeface="Frutiger 45 Light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xStyles>
    <p:titleStyle>
      <a:lvl1pPr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2pPr>
      <a:lvl3pPr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3pPr>
      <a:lvl4pPr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4pPr>
      <a:lvl5pPr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5pPr>
      <a:lvl6pPr marL="457200"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6pPr>
      <a:lvl7pPr marL="914400"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7pPr>
      <a:lvl8pPr marL="1371600"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8pPr>
      <a:lvl9pPr marL="1828800"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9pPr>
    </p:titleStyle>
    <p:bodyStyle>
      <a:lvl1pPr marL="266700" indent="-266700" algn="l" rtl="0" fontAlgn="base">
        <a:spcBef>
          <a:spcPct val="30000"/>
        </a:spcBef>
        <a:spcAft>
          <a:spcPct val="20000"/>
        </a:spcAft>
        <a:buClr>
          <a:srgbClr val="006DB6"/>
        </a:buClr>
        <a:buSzPct val="90000"/>
        <a:buFont typeface="Wingdings" pitchFamily="2" charset="2"/>
        <a:buChar char="n"/>
        <a:tabLst>
          <a:tab pos="266700" algn="l"/>
          <a:tab pos="631825" algn="l"/>
          <a:tab pos="981075" algn="l"/>
        </a:tabLs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631825" indent="-185738" algn="l" rtl="0" fontAlgn="base">
        <a:spcBef>
          <a:spcPct val="0"/>
        </a:spcBef>
        <a:spcAft>
          <a:spcPct val="20000"/>
        </a:spcAft>
        <a:buClr>
          <a:schemeClr val="tx1"/>
        </a:buClr>
        <a:buFont typeface="Arial" charset="0"/>
        <a:buChar char="–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2pPr>
      <a:lvl3pPr marL="981075" indent="-169863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3pPr>
      <a:lvl4pPr marL="1431925" indent="-173038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4pPr>
      <a:lvl5pPr marL="1793875" indent="-180975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5pPr>
      <a:lvl6pPr marL="2251075" indent="-180975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6pPr>
      <a:lvl7pPr marL="2708275" indent="-180975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7pPr>
      <a:lvl8pPr marL="3165475" indent="-180975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8pPr>
      <a:lvl9pPr marL="3622675" indent="-180975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5" name="Line 5"/>
          <p:cNvSpPr>
            <a:spLocks noChangeShapeType="1"/>
          </p:cNvSpPr>
          <p:nvPr/>
        </p:nvSpPr>
        <p:spPr bwMode="auto">
          <a:xfrm>
            <a:off x="2597150" y="2243138"/>
            <a:ext cx="4651375" cy="0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174101" name="Text Box 21"/>
          <p:cNvSpPr txBox="1">
            <a:spLocks noChangeArrowheads="1"/>
          </p:cNvSpPr>
          <p:nvPr/>
        </p:nvSpPr>
        <p:spPr bwMode="auto">
          <a:xfrm>
            <a:off x="2484438" y="1757363"/>
            <a:ext cx="5299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lang="de-DE" sz="2400" b="1">
                <a:solidFill>
                  <a:schemeClr val="accent2"/>
                </a:solidFill>
              </a:rPr>
              <a:t>SA / DA - Abstimmung </a:t>
            </a:r>
            <a:r>
              <a:rPr lang="de-DE" sz="2400" b="1" i="1">
                <a:solidFill>
                  <a:schemeClr val="accent2"/>
                </a:solidFill>
              </a:rPr>
              <a:t>[Vorlage]</a:t>
            </a:r>
            <a:endParaRPr lang="de-DE" sz="2400" b="1">
              <a:solidFill>
                <a:schemeClr val="accent2"/>
              </a:solidFill>
            </a:endParaRPr>
          </a:p>
        </p:txBody>
      </p:sp>
      <p:sp>
        <p:nvSpPr>
          <p:cNvPr id="174105" name="Rectangle 25"/>
          <p:cNvSpPr>
            <a:spLocks noChangeArrowheads="1"/>
          </p:cNvSpPr>
          <p:nvPr/>
        </p:nvSpPr>
        <p:spPr bwMode="auto">
          <a:xfrm>
            <a:off x="2479675" y="2333625"/>
            <a:ext cx="4951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lang="de-DE" sz="1200" b="1">
                <a:solidFill>
                  <a:schemeClr val="accent2"/>
                </a:solidFill>
              </a:rPr>
              <a:t>Lehrstuhl für Produktionssystematik</a:t>
            </a:r>
          </a:p>
          <a:p>
            <a:pPr eaLnBrk="0" hangingPunct="0"/>
            <a:r>
              <a:rPr lang="de-DE" sz="1200" b="1">
                <a:solidFill>
                  <a:schemeClr val="accent2"/>
                </a:solidFill>
              </a:rPr>
              <a:t>Prof. Dr.-Ing. Dipl.-Wirt. Ing. G. Schuh</a:t>
            </a:r>
          </a:p>
        </p:txBody>
      </p:sp>
      <p:sp>
        <p:nvSpPr>
          <p:cNvPr id="174126" name="Text Box 46"/>
          <p:cNvSpPr txBox="1">
            <a:spLocks noChangeArrowheads="1"/>
          </p:cNvSpPr>
          <p:nvPr/>
        </p:nvSpPr>
        <p:spPr bwMode="auto">
          <a:xfrm>
            <a:off x="2492375" y="3073400"/>
            <a:ext cx="8397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 sz="1600" i="1">
                <a:solidFill>
                  <a:schemeClr val="accent2"/>
                </a:solidFill>
              </a:rPr>
              <a:t>[Name]</a:t>
            </a:r>
          </a:p>
        </p:txBody>
      </p:sp>
      <p:sp>
        <p:nvSpPr>
          <p:cNvPr id="174128" name="Text Box 48"/>
          <p:cNvSpPr txBox="1">
            <a:spLocks noChangeArrowheads="1"/>
          </p:cNvSpPr>
          <p:nvPr/>
        </p:nvSpPr>
        <p:spPr bwMode="auto">
          <a:xfrm>
            <a:off x="2492375" y="3454400"/>
            <a:ext cx="930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 sz="1600" i="1">
                <a:solidFill>
                  <a:schemeClr val="accent2"/>
                </a:solidFill>
              </a:rPr>
              <a:t>[Thema]</a:t>
            </a:r>
          </a:p>
        </p:txBody>
      </p:sp>
      <p:sp>
        <p:nvSpPr>
          <p:cNvPr id="174129" name="Text Box 49"/>
          <p:cNvSpPr txBox="1">
            <a:spLocks noChangeArrowheads="1"/>
          </p:cNvSpPr>
          <p:nvPr/>
        </p:nvSpPr>
        <p:spPr bwMode="auto">
          <a:xfrm>
            <a:off x="2492375" y="4292600"/>
            <a:ext cx="8969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 sz="1600" i="1">
                <a:solidFill>
                  <a:schemeClr val="accent2"/>
                </a:solidFill>
              </a:rPr>
              <a:t>[Datum]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217488"/>
            <a:ext cx="8382000" cy="422275"/>
          </a:xfrm>
        </p:spPr>
        <p:txBody>
          <a:bodyPr/>
          <a:lstStyle/>
          <a:p>
            <a:r>
              <a:rPr lang="de-DE"/>
              <a:t>Ziel der Arbeit</a:t>
            </a:r>
          </a:p>
        </p:txBody>
      </p:sp>
      <p:sp>
        <p:nvSpPr>
          <p:cNvPr id="821251" name="Text Box 3"/>
          <p:cNvSpPr txBox="1">
            <a:spLocks noChangeArrowheads="1"/>
          </p:cNvSpPr>
          <p:nvPr/>
        </p:nvSpPr>
        <p:spPr bwMode="auto">
          <a:xfrm>
            <a:off x="1143000" y="1143000"/>
            <a:ext cx="1441450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Ziel:</a:t>
            </a:r>
          </a:p>
        </p:txBody>
      </p:sp>
      <p:sp>
        <p:nvSpPr>
          <p:cNvPr id="821252" name="Text Box 4"/>
          <p:cNvSpPr txBox="1">
            <a:spLocks noChangeArrowheads="1"/>
          </p:cNvSpPr>
          <p:nvPr/>
        </p:nvSpPr>
        <p:spPr bwMode="auto">
          <a:xfrm>
            <a:off x="1143000" y="3411538"/>
            <a:ext cx="1441450" cy="36671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Ergebnis:</a:t>
            </a:r>
          </a:p>
        </p:txBody>
      </p:sp>
      <p:sp>
        <p:nvSpPr>
          <p:cNvPr id="821253" name="Text Box 5"/>
          <p:cNvSpPr txBox="1">
            <a:spLocks noChangeArrowheads="1"/>
          </p:cNvSpPr>
          <p:nvPr/>
        </p:nvSpPr>
        <p:spPr bwMode="auto">
          <a:xfrm>
            <a:off x="3652838" y="1157288"/>
            <a:ext cx="576103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 sz="1600" i="1" dirty="0"/>
              <a:t>[Detaillierte Beschreibung der technischen, organisatorischen </a:t>
            </a:r>
          </a:p>
          <a:p>
            <a:pPr eaLnBrk="0" hangingPunct="0"/>
            <a:r>
              <a:rPr lang="de-DE" sz="1600" i="1" dirty="0"/>
              <a:t>und wirtschaftlichen Auswirkungen der Modularisierung von </a:t>
            </a:r>
          </a:p>
          <a:p>
            <a:pPr eaLnBrk="0" hangingPunct="0"/>
            <a:r>
              <a:rPr lang="de-DE" sz="1600" i="1" dirty="0" smtClean="0"/>
              <a:t>Produktionssystemen]</a:t>
            </a:r>
            <a:endParaRPr lang="de-DE" sz="1600" i="1" dirty="0"/>
          </a:p>
        </p:txBody>
      </p:sp>
      <p:sp>
        <p:nvSpPr>
          <p:cNvPr id="821254" name="Text Box 6"/>
          <p:cNvSpPr txBox="1">
            <a:spLocks noChangeArrowheads="1"/>
          </p:cNvSpPr>
          <p:nvPr/>
        </p:nvSpPr>
        <p:spPr bwMode="auto">
          <a:xfrm>
            <a:off x="3652838" y="3425825"/>
            <a:ext cx="168275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 sz="1600" i="1"/>
              <a:t>[Methode</a:t>
            </a:r>
          </a:p>
          <a:p>
            <a:pPr eaLnBrk="0" hangingPunct="0"/>
            <a:r>
              <a:rPr lang="de-DE" sz="1600" i="1"/>
              <a:t>Klassifizierung</a:t>
            </a:r>
          </a:p>
          <a:p>
            <a:pPr eaLnBrk="0" hangingPunct="0"/>
            <a:r>
              <a:rPr lang="de-DE" sz="1600" i="1"/>
              <a:t>Vorgehensweise</a:t>
            </a:r>
          </a:p>
          <a:p>
            <a:pPr eaLnBrk="0" hangingPunct="0"/>
            <a:r>
              <a:rPr lang="de-DE" sz="1600" i="1"/>
              <a:t>...]</a:t>
            </a:r>
            <a:endParaRPr lang="de-DE"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217488"/>
            <a:ext cx="8382000" cy="422275"/>
          </a:xfrm>
        </p:spPr>
        <p:txBody>
          <a:bodyPr/>
          <a:lstStyle/>
          <a:p>
            <a:r>
              <a:rPr lang="de-DE"/>
              <a:t>Forschungsmethodik</a:t>
            </a:r>
          </a:p>
        </p:txBody>
      </p:sp>
      <p:sp>
        <p:nvSpPr>
          <p:cNvPr id="822279" name="Text Box 7"/>
          <p:cNvSpPr txBox="1">
            <a:spLocks noChangeArrowheads="1"/>
          </p:cNvSpPr>
          <p:nvPr/>
        </p:nvSpPr>
        <p:spPr bwMode="auto">
          <a:xfrm>
            <a:off x="1066800" y="836613"/>
            <a:ext cx="2160588" cy="36671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Argumentation:</a:t>
            </a:r>
          </a:p>
        </p:txBody>
      </p:sp>
      <p:sp>
        <p:nvSpPr>
          <p:cNvPr id="822281" name="Text Box 9"/>
          <p:cNvSpPr txBox="1">
            <a:spLocks noChangeArrowheads="1"/>
          </p:cNvSpPr>
          <p:nvPr/>
        </p:nvSpPr>
        <p:spPr bwMode="auto">
          <a:xfrm>
            <a:off x="1066800" y="4724400"/>
            <a:ext cx="2160588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Erkenntnisgewinn:</a:t>
            </a:r>
          </a:p>
        </p:txBody>
      </p:sp>
      <p:sp>
        <p:nvSpPr>
          <p:cNvPr id="822282" name="Text Box 10"/>
          <p:cNvSpPr txBox="1">
            <a:spLocks noChangeArrowheads="1"/>
          </p:cNvSpPr>
          <p:nvPr/>
        </p:nvSpPr>
        <p:spPr bwMode="auto">
          <a:xfrm>
            <a:off x="1066800" y="3135313"/>
            <a:ext cx="2160588" cy="36671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Prüfstrategie:</a:t>
            </a:r>
          </a:p>
        </p:txBody>
      </p:sp>
      <p:grpSp>
        <p:nvGrpSpPr>
          <p:cNvPr id="822310" name="Group 38"/>
          <p:cNvGrpSpPr>
            <a:grpSpLocks/>
          </p:cNvGrpSpPr>
          <p:nvPr/>
        </p:nvGrpSpPr>
        <p:grpSpPr bwMode="auto">
          <a:xfrm>
            <a:off x="1066800" y="1293813"/>
            <a:ext cx="3887788" cy="1752600"/>
            <a:chOff x="672" y="864"/>
            <a:chExt cx="2448" cy="1104"/>
          </a:xfrm>
        </p:grpSpPr>
        <p:sp>
          <p:nvSpPr>
            <p:cNvPr id="822283" name="Text Box 11"/>
            <p:cNvSpPr txBox="1">
              <a:spLocks noChangeArrowheads="1"/>
            </p:cNvSpPr>
            <p:nvPr/>
          </p:nvSpPr>
          <p:spPr bwMode="auto">
            <a:xfrm>
              <a:off x="761" y="864"/>
              <a:ext cx="2359" cy="1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marL="190500" indent="-1905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DE" sz="1400" b="1" dirty="0">
                  <a:latin typeface="Arial" charset="0"/>
                </a:rPr>
                <a:t>Induktiv</a:t>
              </a:r>
            </a:p>
            <a:p>
              <a:pPr>
                <a:buClr>
                  <a:schemeClr val="accent2"/>
                </a:buClr>
                <a:buFont typeface="Wingdings" pitchFamily="2" charset="2"/>
                <a:buChar char="§"/>
              </a:pPr>
              <a:r>
                <a:rPr lang="de-DE" sz="1400" dirty="0">
                  <a:latin typeface="Arial" charset="0"/>
                </a:rPr>
                <a:t>Schluss von Einzelfällen auf grundlegende, allgemeingültige Sätze</a:t>
              </a:r>
            </a:p>
            <a:p>
              <a:pPr>
                <a:buClr>
                  <a:schemeClr val="accent2"/>
                </a:buClr>
                <a:buFont typeface="Wingdings" pitchFamily="2" charset="2"/>
                <a:buChar char="§"/>
              </a:pPr>
              <a:r>
                <a:rPr lang="de-DE" sz="1400" dirty="0" smtClean="0">
                  <a:latin typeface="Arial" charset="0"/>
                </a:rPr>
                <a:t>Einzelfall-Betrachtung</a:t>
              </a:r>
              <a:r>
                <a:rPr lang="de-DE" sz="1400" dirty="0">
                  <a:latin typeface="Arial" charset="0"/>
                </a:rPr>
                <a:t>:</a:t>
              </a:r>
              <a:br>
                <a:rPr lang="de-DE" sz="1400" dirty="0">
                  <a:latin typeface="Arial" charset="0"/>
                </a:rPr>
              </a:br>
              <a:r>
                <a:rPr lang="de-DE" sz="1400" dirty="0">
                  <a:latin typeface="Arial" charset="0"/>
                </a:rPr>
                <a:t>wenn nicht eindeutig begründet, werden (min.) 3 Fälle (Beispiele) benötigt, die die These des Einzelfalls bestätigen</a:t>
              </a:r>
              <a:endParaRPr lang="de-DE" sz="1200" b="1" dirty="0">
                <a:latin typeface="Arial" charset="0"/>
              </a:endParaRPr>
            </a:p>
          </p:txBody>
        </p:sp>
        <p:sp>
          <p:nvSpPr>
            <p:cNvPr id="822284" name="Rectangle 12"/>
            <p:cNvSpPr>
              <a:spLocks noChangeArrowheads="1"/>
            </p:cNvSpPr>
            <p:nvPr/>
          </p:nvSpPr>
          <p:spPr bwMode="auto">
            <a:xfrm>
              <a:off x="672" y="914"/>
              <a:ext cx="91" cy="9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/>
            <a:lstStyle/>
            <a:p>
              <a:endParaRPr lang="de-DE"/>
            </a:p>
          </p:txBody>
        </p:sp>
      </p:grpSp>
      <p:grpSp>
        <p:nvGrpSpPr>
          <p:cNvPr id="822286" name="Group 14"/>
          <p:cNvGrpSpPr>
            <a:grpSpLocks/>
          </p:cNvGrpSpPr>
          <p:nvPr/>
        </p:nvGrpSpPr>
        <p:grpSpPr bwMode="auto">
          <a:xfrm>
            <a:off x="1066800" y="3668713"/>
            <a:ext cx="2771775" cy="912812"/>
            <a:chOff x="1104" y="1111"/>
            <a:chExt cx="1745" cy="575"/>
          </a:xfrm>
        </p:grpSpPr>
        <p:sp>
          <p:nvSpPr>
            <p:cNvPr id="822287" name="Text Box 15"/>
            <p:cNvSpPr txBox="1">
              <a:spLocks noChangeArrowheads="1"/>
            </p:cNvSpPr>
            <p:nvPr/>
          </p:nvSpPr>
          <p:spPr bwMode="auto">
            <a:xfrm>
              <a:off x="1200" y="1111"/>
              <a:ext cx="1649" cy="5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de-DE" sz="1400" b="1"/>
                <a:t>Diskursiv</a:t>
              </a:r>
            </a:p>
            <a:p>
              <a:pPr eaLnBrk="0" hangingPunct="0"/>
              <a:r>
                <a:rPr lang="de-DE" sz="1400"/>
                <a:t>(Evidenz durch Argumentation/</a:t>
              </a:r>
              <a:br>
                <a:rPr lang="de-DE" sz="1400"/>
              </a:br>
              <a:r>
                <a:rPr lang="de-DE" sz="1400"/>
                <a:t>  kritische Diskussion)</a:t>
              </a:r>
            </a:p>
            <a:p>
              <a:pPr eaLnBrk="0" hangingPunct="0"/>
              <a:endParaRPr lang="de-DE" sz="1200" b="1"/>
            </a:p>
          </p:txBody>
        </p:sp>
        <p:sp>
          <p:nvSpPr>
            <p:cNvPr id="822288" name="Rectangle 16"/>
            <p:cNvSpPr>
              <a:spLocks noChangeArrowheads="1"/>
            </p:cNvSpPr>
            <p:nvPr/>
          </p:nvSpPr>
          <p:spPr bwMode="auto">
            <a:xfrm>
              <a:off x="1104" y="1161"/>
              <a:ext cx="91" cy="9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de-DE"/>
            </a:p>
          </p:txBody>
        </p:sp>
      </p:grpSp>
      <p:grpSp>
        <p:nvGrpSpPr>
          <p:cNvPr id="822289" name="Group 17"/>
          <p:cNvGrpSpPr>
            <a:grpSpLocks/>
          </p:cNvGrpSpPr>
          <p:nvPr/>
        </p:nvGrpSpPr>
        <p:grpSpPr bwMode="auto">
          <a:xfrm>
            <a:off x="1066800" y="5273675"/>
            <a:ext cx="3890963" cy="517525"/>
            <a:chOff x="1104" y="1111"/>
            <a:chExt cx="2450" cy="326"/>
          </a:xfrm>
        </p:grpSpPr>
        <p:sp>
          <p:nvSpPr>
            <p:cNvPr id="822290" name="Text Box 18"/>
            <p:cNvSpPr txBox="1">
              <a:spLocks noChangeArrowheads="1"/>
            </p:cNvSpPr>
            <p:nvPr/>
          </p:nvSpPr>
          <p:spPr bwMode="auto">
            <a:xfrm>
              <a:off x="1200" y="1111"/>
              <a:ext cx="2354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de-DE" sz="1400" b="1"/>
                <a:t>Erweiterung der Theorie /</a:t>
              </a:r>
            </a:p>
            <a:p>
              <a:pPr eaLnBrk="0" hangingPunct="0"/>
              <a:r>
                <a:rPr lang="de-DE" sz="1400" b="1"/>
                <a:t>bestehender Anwendungszusammenhang</a:t>
              </a:r>
            </a:p>
          </p:txBody>
        </p:sp>
        <p:sp>
          <p:nvSpPr>
            <p:cNvPr id="822291" name="Rectangle 19"/>
            <p:cNvSpPr>
              <a:spLocks noChangeArrowheads="1"/>
            </p:cNvSpPr>
            <p:nvPr/>
          </p:nvSpPr>
          <p:spPr bwMode="auto">
            <a:xfrm>
              <a:off x="1104" y="1161"/>
              <a:ext cx="91" cy="9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de-DE"/>
            </a:p>
          </p:txBody>
        </p:sp>
      </p:grpSp>
      <p:grpSp>
        <p:nvGrpSpPr>
          <p:cNvPr id="822295" name="Group 23"/>
          <p:cNvGrpSpPr>
            <a:grpSpLocks/>
          </p:cNvGrpSpPr>
          <p:nvPr/>
        </p:nvGrpSpPr>
        <p:grpSpPr bwMode="auto">
          <a:xfrm>
            <a:off x="5411788" y="5273675"/>
            <a:ext cx="3773490" cy="523875"/>
            <a:chOff x="1104" y="1111"/>
            <a:chExt cx="2376" cy="330"/>
          </a:xfrm>
        </p:grpSpPr>
        <p:sp>
          <p:nvSpPr>
            <p:cNvPr id="822296" name="Text Box 24"/>
            <p:cNvSpPr txBox="1">
              <a:spLocks noChangeArrowheads="1"/>
            </p:cNvSpPr>
            <p:nvPr/>
          </p:nvSpPr>
          <p:spPr bwMode="auto">
            <a:xfrm>
              <a:off x="1200" y="1111"/>
              <a:ext cx="228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de-DE" sz="1400" b="1" dirty="0"/>
                <a:t>Rückgriff auf bestehende Theorie /</a:t>
              </a:r>
            </a:p>
            <a:p>
              <a:pPr eaLnBrk="0" hangingPunct="0"/>
              <a:r>
                <a:rPr lang="de-DE" sz="1400" b="1" dirty="0" smtClean="0"/>
                <a:t>erweiterter </a:t>
              </a:r>
              <a:r>
                <a:rPr lang="de-DE" sz="1400" b="1" dirty="0"/>
                <a:t>Anwendungszusammenhang</a:t>
              </a:r>
            </a:p>
          </p:txBody>
        </p:sp>
        <p:sp>
          <p:nvSpPr>
            <p:cNvPr id="822297" name="Rectangle 25"/>
            <p:cNvSpPr>
              <a:spLocks noChangeArrowheads="1"/>
            </p:cNvSpPr>
            <p:nvPr/>
          </p:nvSpPr>
          <p:spPr bwMode="auto">
            <a:xfrm>
              <a:off x="1104" y="1161"/>
              <a:ext cx="91" cy="9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de-DE"/>
            </a:p>
          </p:txBody>
        </p:sp>
      </p:grpSp>
      <p:grpSp>
        <p:nvGrpSpPr>
          <p:cNvPr id="822298" name="Group 26"/>
          <p:cNvGrpSpPr>
            <a:grpSpLocks/>
          </p:cNvGrpSpPr>
          <p:nvPr/>
        </p:nvGrpSpPr>
        <p:grpSpPr bwMode="auto">
          <a:xfrm>
            <a:off x="5411788" y="3668712"/>
            <a:ext cx="4049711" cy="923924"/>
            <a:chOff x="1104" y="1111"/>
            <a:chExt cx="2550" cy="582"/>
          </a:xfrm>
        </p:grpSpPr>
        <p:sp>
          <p:nvSpPr>
            <p:cNvPr id="822299" name="Text Box 27"/>
            <p:cNvSpPr txBox="1">
              <a:spLocks noChangeArrowheads="1"/>
            </p:cNvSpPr>
            <p:nvPr/>
          </p:nvSpPr>
          <p:spPr bwMode="auto">
            <a:xfrm>
              <a:off x="1200" y="1111"/>
              <a:ext cx="2454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de-DE" sz="1400" b="1" dirty="0"/>
                <a:t>Empirisch</a:t>
              </a:r>
            </a:p>
            <a:p>
              <a:pPr eaLnBrk="0" hangingPunct="0"/>
              <a:r>
                <a:rPr lang="de-DE" sz="1400" dirty="0"/>
                <a:t>(Exemplarisch durch </a:t>
              </a:r>
              <a:r>
                <a:rPr lang="de-DE" sz="1400" dirty="0">
                  <a:cs typeface="Arial" charset="0"/>
                </a:rPr>
                <a:t>≥</a:t>
              </a:r>
              <a:r>
                <a:rPr lang="de-DE" sz="1400" dirty="0"/>
                <a:t>1 Fallbeispiel od.</a:t>
              </a:r>
              <a:br>
                <a:rPr lang="de-DE" sz="1400" dirty="0"/>
              </a:br>
              <a:r>
                <a:rPr lang="de-DE" sz="1400" dirty="0"/>
                <a:t> </a:t>
              </a:r>
              <a:r>
                <a:rPr lang="de-DE" sz="1400" dirty="0" smtClean="0"/>
                <a:t>statistisch </a:t>
              </a:r>
              <a:r>
                <a:rPr lang="de-DE" sz="1400" dirty="0"/>
                <a:t>durch Auswertung von n&gt;&gt;1 Fällen)</a:t>
              </a:r>
            </a:p>
            <a:p>
              <a:pPr eaLnBrk="0" hangingPunct="0"/>
              <a:endParaRPr lang="de-DE" sz="1200" b="1" dirty="0"/>
            </a:p>
          </p:txBody>
        </p:sp>
        <p:sp>
          <p:nvSpPr>
            <p:cNvPr id="822300" name="Rectangle 28"/>
            <p:cNvSpPr>
              <a:spLocks noChangeArrowheads="1"/>
            </p:cNvSpPr>
            <p:nvPr/>
          </p:nvSpPr>
          <p:spPr bwMode="auto">
            <a:xfrm>
              <a:off x="1104" y="1161"/>
              <a:ext cx="91" cy="9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de-DE"/>
            </a:p>
          </p:txBody>
        </p:sp>
      </p:grpSp>
      <p:grpSp>
        <p:nvGrpSpPr>
          <p:cNvPr id="822311" name="Group 39"/>
          <p:cNvGrpSpPr>
            <a:grpSpLocks/>
          </p:cNvGrpSpPr>
          <p:nvPr/>
        </p:nvGrpSpPr>
        <p:grpSpPr bwMode="auto">
          <a:xfrm>
            <a:off x="5411788" y="1293813"/>
            <a:ext cx="3887787" cy="1752600"/>
            <a:chOff x="672" y="864"/>
            <a:chExt cx="2448" cy="1104"/>
          </a:xfrm>
        </p:grpSpPr>
        <p:sp>
          <p:nvSpPr>
            <p:cNvPr id="822312" name="Text Box 40"/>
            <p:cNvSpPr txBox="1">
              <a:spLocks noChangeArrowheads="1"/>
            </p:cNvSpPr>
            <p:nvPr/>
          </p:nvSpPr>
          <p:spPr bwMode="auto">
            <a:xfrm>
              <a:off x="761" y="864"/>
              <a:ext cx="2359" cy="1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marL="190500" indent="-1905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indent="-1143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DE" sz="1400" b="1">
                  <a:latin typeface="Arial" charset="0"/>
                </a:rPr>
                <a:t>Deduktiv</a:t>
              </a:r>
            </a:p>
            <a:p>
              <a:pPr>
                <a:buClr>
                  <a:schemeClr val="accent2"/>
                </a:buClr>
                <a:buFont typeface="Wingdings" pitchFamily="2" charset="2"/>
                <a:buChar char="§"/>
              </a:pPr>
              <a:r>
                <a:rPr lang="de-DE" sz="1400">
                  <a:latin typeface="Arial" charset="0"/>
                </a:rPr>
                <a:t>Aus allgemeinen Sätzen konkret komplizierte Sätze ableiten</a:t>
              </a:r>
            </a:p>
            <a:p>
              <a:pPr>
                <a:buClr>
                  <a:schemeClr val="accent2"/>
                </a:buClr>
                <a:buFont typeface="Wingdings" pitchFamily="2" charset="2"/>
                <a:buChar char="§"/>
              </a:pPr>
              <a:r>
                <a:rPr lang="de-DE" sz="1400">
                  <a:latin typeface="Arial" charset="0"/>
                </a:rPr>
                <a:t>Ansatz muss sehr gut begründet sein</a:t>
              </a:r>
            </a:p>
            <a:p>
              <a:pPr lvl="1">
                <a:buClr>
                  <a:schemeClr val="accent2"/>
                </a:buClr>
                <a:buFont typeface="Wingdings" pitchFamily="2" charset="2"/>
                <a:buChar char="§"/>
              </a:pPr>
              <a:r>
                <a:rPr lang="de-DE" sz="1400">
                  <a:latin typeface="Arial" charset="0"/>
                </a:rPr>
                <a:t>sehr viel impliziertes Wissen erforderlich</a:t>
              </a:r>
            </a:p>
            <a:p>
              <a:pPr lvl="1">
                <a:buClr>
                  <a:schemeClr val="accent2"/>
                </a:buClr>
                <a:buFont typeface="Wingdings" pitchFamily="2" charset="2"/>
                <a:buChar char="§"/>
              </a:pPr>
              <a:r>
                <a:rPr lang="de-DE" sz="1400">
                  <a:latin typeface="Arial" charset="0"/>
                </a:rPr>
                <a:t>Beweisführung aufwendiger</a:t>
              </a:r>
            </a:p>
            <a:p>
              <a:endParaRPr lang="de-DE" sz="1200" b="1">
                <a:latin typeface="Arial" charset="0"/>
              </a:endParaRPr>
            </a:p>
          </p:txBody>
        </p:sp>
        <p:sp>
          <p:nvSpPr>
            <p:cNvPr id="822313" name="Rectangle 41"/>
            <p:cNvSpPr>
              <a:spLocks noChangeArrowheads="1"/>
            </p:cNvSpPr>
            <p:nvPr/>
          </p:nvSpPr>
          <p:spPr bwMode="auto">
            <a:xfrm>
              <a:off x="672" y="914"/>
              <a:ext cx="91" cy="9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/>
            <a:lstStyle/>
            <a:p>
              <a:endParaRPr lang="de-DE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356" name="Oval 60"/>
          <p:cNvSpPr>
            <a:spLocks noChangeArrowheads="1"/>
          </p:cNvSpPr>
          <p:nvPr/>
        </p:nvSpPr>
        <p:spPr bwMode="auto">
          <a:xfrm rot="2148824">
            <a:off x="2425700" y="3360738"/>
            <a:ext cx="536575" cy="1371600"/>
          </a:xfrm>
          <a:prstGeom prst="ellipse">
            <a:avLst/>
          </a:prstGeom>
          <a:solidFill>
            <a:srgbClr val="DDDDDD"/>
          </a:solidFill>
          <a:ln w="1587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3357" name="Oval 61"/>
          <p:cNvSpPr>
            <a:spLocks noChangeArrowheads="1"/>
          </p:cNvSpPr>
          <p:nvPr/>
        </p:nvSpPr>
        <p:spPr bwMode="auto">
          <a:xfrm rot="8923787">
            <a:off x="7132638" y="3614738"/>
            <a:ext cx="515937" cy="1295400"/>
          </a:xfrm>
          <a:prstGeom prst="ellipse">
            <a:avLst/>
          </a:prstGeom>
          <a:solidFill>
            <a:srgbClr val="DDDDDD"/>
          </a:solidFill>
          <a:ln w="1587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3381" name="Freeform 85"/>
          <p:cNvSpPr>
            <a:spLocks/>
          </p:cNvSpPr>
          <p:nvPr/>
        </p:nvSpPr>
        <p:spPr bwMode="auto">
          <a:xfrm>
            <a:off x="3189288" y="2540000"/>
            <a:ext cx="3805237" cy="1120775"/>
          </a:xfrm>
          <a:custGeom>
            <a:avLst/>
            <a:gdLst>
              <a:gd name="T0" fmla="*/ 2280 w 2397"/>
              <a:gd name="T1" fmla="*/ 478 h 706"/>
              <a:gd name="T2" fmla="*/ 2167 w 2397"/>
              <a:gd name="T3" fmla="*/ 699 h 706"/>
              <a:gd name="T4" fmla="*/ 1630 w 2397"/>
              <a:gd name="T5" fmla="*/ 433 h 706"/>
              <a:gd name="T6" fmla="*/ 1103 w 2397"/>
              <a:gd name="T7" fmla="*/ 325 h 706"/>
              <a:gd name="T8" fmla="*/ 636 w 2397"/>
              <a:gd name="T9" fmla="*/ 394 h 706"/>
              <a:gd name="T10" fmla="*/ 237 w 2397"/>
              <a:gd name="T11" fmla="*/ 586 h 706"/>
              <a:gd name="T12" fmla="*/ 89 w 2397"/>
              <a:gd name="T13" fmla="*/ 330 h 706"/>
              <a:gd name="T14" fmla="*/ 774 w 2397"/>
              <a:gd name="T15" fmla="*/ 64 h 706"/>
              <a:gd name="T16" fmla="*/ 1527 w 2397"/>
              <a:gd name="T17" fmla="*/ 69 h 706"/>
              <a:gd name="T18" fmla="*/ 2280 w 2397"/>
              <a:gd name="T19" fmla="*/ 478 h 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97" h="706">
                <a:moveTo>
                  <a:pt x="2280" y="478"/>
                </a:moveTo>
                <a:cubicBezTo>
                  <a:pt x="2397" y="576"/>
                  <a:pt x="2275" y="706"/>
                  <a:pt x="2167" y="699"/>
                </a:cubicBezTo>
                <a:cubicBezTo>
                  <a:pt x="2059" y="692"/>
                  <a:pt x="1807" y="495"/>
                  <a:pt x="1630" y="433"/>
                </a:cubicBezTo>
                <a:cubicBezTo>
                  <a:pt x="1453" y="371"/>
                  <a:pt x="1269" y="332"/>
                  <a:pt x="1103" y="325"/>
                </a:cubicBezTo>
                <a:cubicBezTo>
                  <a:pt x="937" y="318"/>
                  <a:pt x="780" y="351"/>
                  <a:pt x="636" y="394"/>
                </a:cubicBezTo>
                <a:cubicBezTo>
                  <a:pt x="492" y="437"/>
                  <a:pt x="328" y="597"/>
                  <a:pt x="237" y="586"/>
                </a:cubicBezTo>
                <a:cubicBezTo>
                  <a:pt x="146" y="575"/>
                  <a:pt x="0" y="417"/>
                  <a:pt x="89" y="330"/>
                </a:cubicBezTo>
                <a:cubicBezTo>
                  <a:pt x="178" y="243"/>
                  <a:pt x="534" y="107"/>
                  <a:pt x="774" y="64"/>
                </a:cubicBezTo>
                <a:cubicBezTo>
                  <a:pt x="1014" y="21"/>
                  <a:pt x="1276" y="0"/>
                  <a:pt x="1527" y="69"/>
                </a:cubicBezTo>
                <a:cubicBezTo>
                  <a:pt x="1778" y="138"/>
                  <a:pt x="2137" y="354"/>
                  <a:pt x="2280" y="478"/>
                </a:cubicBezTo>
                <a:close/>
              </a:path>
            </a:pathLst>
          </a:custGeom>
          <a:solidFill>
            <a:srgbClr val="DDDDDD"/>
          </a:solidFill>
          <a:ln w="158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217488"/>
            <a:ext cx="8382000" cy="422275"/>
          </a:xfrm>
        </p:spPr>
        <p:txBody>
          <a:bodyPr/>
          <a:lstStyle/>
          <a:p>
            <a:r>
              <a:rPr lang="de-DE" dirty="0" smtClean="0"/>
              <a:t>Spannungsbogen-Vorlage </a:t>
            </a:r>
            <a:r>
              <a:rPr lang="de-DE" dirty="0"/>
              <a:t>(Strukturierungshilfe)</a:t>
            </a:r>
          </a:p>
        </p:txBody>
      </p:sp>
      <p:sp>
        <p:nvSpPr>
          <p:cNvPr id="823346" name="Text Box 50"/>
          <p:cNvSpPr txBox="1">
            <a:spLocks noChangeArrowheads="1"/>
          </p:cNvSpPr>
          <p:nvPr/>
        </p:nvSpPr>
        <p:spPr bwMode="auto">
          <a:xfrm>
            <a:off x="198438" y="2420938"/>
            <a:ext cx="2057400" cy="1338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marL="190500" indent="-190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de-DE" sz="1400" b="1">
                <a:latin typeface="Arial" charset="0"/>
              </a:rPr>
              <a:t>Relevanter</a:t>
            </a: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de-DE" sz="1400" b="1">
                <a:latin typeface="Arial" charset="0"/>
              </a:rPr>
              <a:t>Praxiszusammenhang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Problemrelevanz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Problemaktualität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Anforderungen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endParaRPr lang="de-DE" sz="1200" b="1">
              <a:latin typeface="Arial" charset="0"/>
            </a:endParaRPr>
          </a:p>
        </p:txBody>
      </p:sp>
      <p:sp>
        <p:nvSpPr>
          <p:cNvPr id="823349" name="Text Box 53"/>
          <p:cNvSpPr txBox="1">
            <a:spLocks noChangeArrowheads="1"/>
          </p:cNvSpPr>
          <p:nvPr/>
        </p:nvSpPr>
        <p:spPr bwMode="auto">
          <a:xfrm>
            <a:off x="117475" y="4652963"/>
            <a:ext cx="356393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marL="179388" indent="-1793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DE" sz="1400" b="1">
                <a:latin typeface="Arial" charset="0"/>
              </a:rPr>
              <a:t>Einleitung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Situation produzierender Unternehmen...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endParaRPr lang="de-DE" sz="1400">
              <a:latin typeface="Arial" charset="0"/>
            </a:endParaRPr>
          </a:p>
        </p:txBody>
      </p:sp>
      <p:sp>
        <p:nvSpPr>
          <p:cNvPr id="823352" name="Text Box 56"/>
          <p:cNvSpPr txBox="1">
            <a:spLocks noChangeArrowheads="1"/>
          </p:cNvSpPr>
          <p:nvPr/>
        </p:nvSpPr>
        <p:spPr bwMode="auto">
          <a:xfrm>
            <a:off x="1752600" y="1371600"/>
            <a:ext cx="1711325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marL="190500" indent="-190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de-DE" sz="1400" b="1">
                <a:latin typeface="Arial" charset="0"/>
              </a:rPr>
              <a:t>Relevante Theorie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Theorie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Methoden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Abgrenzung</a:t>
            </a:r>
          </a:p>
        </p:txBody>
      </p:sp>
      <p:sp>
        <p:nvSpPr>
          <p:cNvPr id="823353" name="Text Box 57"/>
          <p:cNvSpPr txBox="1">
            <a:spLocks noChangeArrowheads="1"/>
          </p:cNvSpPr>
          <p:nvPr/>
        </p:nvSpPr>
        <p:spPr bwMode="auto">
          <a:xfrm>
            <a:off x="6783388" y="1828800"/>
            <a:ext cx="16525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marL="190500" indent="-190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DE" sz="1400" b="1">
                <a:latin typeface="Arial" charset="0"/>
              </a:rPr>
              <a:t>Detaillierung der</a:t>
            </a:r>
          </a:p>
          <a:p>
            <a:r>
              <a:rPr lang="de-DE" sz="1400" b="1">
                <a:latin typeface="Arial" charset="0"/>
              </a:rPr>
              <a:t>Konzeptelemente</a:t>
            </a:r>
            <a:endParaRPr lang="de-DE" sz="1400">
              <a:latin typeface="Arial" charset="0"/>
            </a:endParaRPr>
          </a:p>
        </p:txBody>
      </p:sp>
      <p:sp>
        <p:nvSpPr>
          <p:cNvPr id="823360" name="Text Box 64"/>
          <p:cNvSpPr txBox="1">
            <a:spLocks noChangeArrowheads="1"/>
          </p:cNvSpPr>
          <p:nvPr/>
        </p:nvSpPr>
        <p:spPr bwMode="auto">
          <a:xfrm>
            <a:off x="4737100" y="990600"/>
            <a:ext cx="1589088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marL="190500" indent="-190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DE" sz="1400" b="1">
                <a:latin typeface="Arial" charset="0"/>
              </a:rPr>
              <a:t>Lösungskonzept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Aussage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Methode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Rahmen</a:t>
            </a:r>
          </a:p>
        </p:txBody>
      </p:sp>
      <p:sp>
        <p:nvSpPr>
          <p:cNvPr id="823301" name="AutoShape 5"/>
          <p:cNvSpPr>
            <a:spLocks noChangeArrowheads="1"/>
          </p:cNvSpPr>
          <p:nvPr/>
        </p:nvSpPr>
        <p:spPr bwMode="auto">
          <a:xfrm>
            <a:off x="2074863" y="2852738"/>
            <a:ext cx="5759450" cy="5757862"/>
          </a:xfrm>
          <a:custGeom>
            <a:avLst/>
            <a:gdLst>
              <a:gd name="G0" fmla="+- 10800 0 0"/>
              <a:gd name="G1" fmla="+- -11782956 0 0"/>
              <a:gd name="G2" fmla="+- 0 0 -11782956"/>
              <a:gd name="T0" fmla="*/ 0 256 1"/>
              <a:gd name="T1" fmla="*/ 180 256 1"/>
              <a:gd name="G3" fmla="+- -11782956 T0 T1"/>
              <a:gd name="T2" fmla="*/ 0 256 1"/>
              <a:gd name="T3" fmla="*/ 90 256 1"/>
              <a:gd name="G4" fmla="+- -11782956 T2 T3"/>
              <a:gd name="G5" fmla="*/ G4 2 1"/>
              <a:gd name="T4" fmla="*/ 90 256 1"/>
              <a:gd name="T5" fmla="*/ 0 256 1"/>
              <a:gd name="G6" fmla="+- -11782956 T4 T5"/>
              <a:gd name="G7" fmla="*/ G6 2 1"/>
              <a:gd name="G8" fmla="abs -11782956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800"/>
              <a:gd name="G18" fmla="*/ 10800 1 2"/>
              <a:gd name="G19" fmla="+- G18 5400 0"/>
              <a:gd name="G20" fmla="cos G19 -11782956"/>
              <a:gd name="G21" fmla="sin G19 -11782956"/>
              <a:gd name="G22" fmla="+- G20 10800 0"/>
              <a:gd name="G23" fmla="+- G21 10800 0"/>
              <a:gd name="G24" fmla="+- 10800 0 G20"/>
              <a:gd name="G25" fmla="+- 10800 10800 0"/>
              <a:gd name="G26" fmla="?: G9 G17 G25"/>
              <a:gd name="G27" fmla="?: G9 0 21600"/>
              <a:gd name="G28" fmla="cos 10800 -11782956"/>
              <a:gd name="G29" fmla="sin 10800 -11782956"/>
              <a:gd name="G30" fmla="sin 10800 -11782956"/>
              <a:gd name="G31" fmla="+- G28 10800 0"/>
              <a:gd name="G32" fmla="+- G29 10800 0"/>
              <a:gd name="G33" fmla="+- G30 10800 0"/>
              <a:gd name="G34" fmla="?: G4 0 G31"/>
              <a:gd name="G35" fmla="?: -11782956 G34 0"/>
              <a:gd name="G36" fmla="?: G6 G35 G31"/>
              <a:gd name="G37" fmla="+- 21600 0 G36"/>
              <a:gd name="G38" fmla="?: G4 0 G33"/>
              <a:gd name="G39" fmla="?: -11782956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0 w 21600"/>
              <a:gd name="T15" fmla="*/ 10761 h 21600"/>
              <a:gd name="T16" fmla="*/ 10800 w 21600"/>
              <a:gd name="T17" fmla="*/ 0 h 21600"/>
              <a:gd name="T18" fmla="*/ 21600 w 21600"/>
              <a:gd name="T19" fmla="*/ 10761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0" y="10761"/>
                </a:moveTo>
                <a:cubicBezTo>
                  <a:pt x="21" y="4811"/>
                  <a:pt x="4850" y="-1"/>
                  <a:pt x="10800" y="0"/>
                </a:cubicBezTo>
                <a:cubicBezTo>
                  <a:pt x="16749" y="0"/>
                  <a:pt x="21578" y="4811"/>
                  <a:pt x="21599" y="10761"/>
                </a:cubicBezTo>
                <a:cubicBezTo>
                  <a:pt x="21578" y="4811"/>
                  <a:pt x="16749" y="-1"/>
                  <a:pt x="10799" y="0"/>
                </a:cubicBezTo>
                <a:cubicBezTo>
                  <a:pt x="4850" y="0"/>
                  <a:pt x="21" y="4811"/>
                  <a:pt x="0" y="10761"/>
                </a:cubicBezTo>
                <a:close/>
              </a:path>
            </a:pathLst>
          </a:custGeom>
          <a:solidFill>
            <a:schemeClr val="hlink"/>
          </a:solidFill>
          <a:ln w="15875" cap="rnd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00" name="Line 4"/>
          <p:cNvSpPr>
            <a:spLocks noChangeShapeType="1"/>
          </p:cNvSpPr>
          <p:nvPr/>
        </p:nvSpPr>
        <p:spPr bwMode="auto">
          <a:xfrm>
            <a:off x="1712913" y="5716588"/>
            <a:ext cx="6481762" cy="0"/>
          </a:xfrm>
          <a:prstGeom prst="line">
            <a:avLst/>
          </a:prstGeom>
          <a:noFill/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02" name="Oval 6"/>
          <p:cNvSpPr>
            <a:spLocks noChangeArrowheads="1"/>
          </p:cNvSpPr>
          <p:nvPr/>
        </p:nvSpPr>
        <p:spPr bwMode="auto">
          <a:xfrm>
            <a:off x="1981200" y="5218113"/>
            <a:ext cx="179388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03" name="Text Box 7"/>
          <p:cNvSpPr txBox="1">
            <a:spLocks noChangeArrowheads="1"/>
          </p:cNvSpPr>
          <p:nvPr/>
        </p:nvSpPr>
        <p:spPr bwMode="auto">
          <a:xfrm>
            <a:off x="2209800" y="5214938"/>
            <a:ext cx="9493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Arial" charset="0"/>
              </a:rPr>
              <a:t>Motivation</a:t>
            </a:r>
          </a:p>
        </p:txBody>
      </p:sp>
      <p:sp>
        <p:nvSpPr>
          <p:cNvPr id="823304" name="Oval 8"/>
          <p:cNvSpPr>
            <a:spLocks noChangeArrowheads="1"/>
          </p:cNvSpPr>
          <p:nvPr/>
        </p:nvSpPr>
        <p:spPr bwMode="auto">
          <a:xfrm>
            <a:off x="2335213" y="4300538"/>
            <a:ext cx="180975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05" name="Text Box 9"/>
          <p:cNvSpPr txBox="1">
            <a:spLocks noChangeArrowheads="1"/>
          </p:cNvSpPr>
          <p:nvPr/>
        </p:nvSpPr>
        <p:spPr bwMode="auto">
          <a:xfrm>
            <a:off x="2516188" y="4376738"/>
            <a:ext cx="10414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Arial" charset="0"/>
              </a:rPr>
              <a:t>Grundlagen</a:t>
            </a:r>
          </a:p>
        </p:txBody>
      </p:sp>
      <p:sp>
        <p:nvSpPr>
          <p:cNvPr id="823306" name="Oval 10"/>
          <p:cNvSpPr>
            <a:spLocks noChangeArrowheads="1"/>
          </p:cNvSpPr>
          <p:nvPr/>
        </p:nvSpPr>
        <p:spPr bwMode="auto">
          <a:xfrm>
            <a:off x="2870200" y="3587750"/>
            <a:ext cx="179388" cy="179388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07" name="Text Box 11"/>
          <p:cNvSpPr txBox="1">
            <a:spLocks noChangeArrowheads="1"/>
          </p:cNvSpPr>
          <p:nvPr/>
        </p:nvSpPr>
        <p:spPr bwMode="auto">
          <a:xfrm>
            <a:off x="2973388" y="3767138"/>
            <a:ext cx="107473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Arial" charset="0"/>
              </a:rPr>
              <a:t>Abgrenzung</a:t>
            </a:r>
          </a:p>
        </p:txBody>
      </p:sp>
      <p:sp>
        <p:nvSpPr>
          <p:cNvPr id="823308" name="Oval 12"/>
          <p:cNvSpPr>
            <a:spLocks noChangeArrowheads="1"/>
          </p:cNvSpPr>
          <p:nvPr/>
        </p:nvSpPr>
        <p:spPr bwMode="auto">
          <a:xfrm>
            <a:off x="3659188" y="3005138"/>
            <a:ext cx="179387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09" name="Text Box 13"/>
          <p:cNvSpPr txBox="1">
            <a:spLocks noChangeArrowheads="1"/>
          </p:cNvSpPr>
          <p:nvPr/>
        </p:nvSpPr>
        <p:spPr bwMode="auto">
          <a:xfrm>
            <a:off x="3506788" y="3233738"/>
            <a:ext cx="946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Arial" charset="0"/>
              </a:rPr>
              <a:t>Lösungs-</a:t>
            </a:r>
            <a:br>
              <a:rPr lang="en-US" sz="1200" b="1">
                <a:latin typeface="Arial" charset="0"/>
              </a:rPr>
            </a:br>
            <a:r>
              <a:rPr lang="en-US" sz="1200" b="1">
                <a:latin typeface="Arial" charset="0"/>
              </a:rPr>
              <a:t>hypothese</a:t>
            </a:r>
          </a:p>
        </p:txBody>
      </p:sp>
      <p:sp>
        <p:nvSpPr>
          <p:cNvPr id="823310" name="Oval 14"/>
          <p:cNvSpPr>
            <a:spLocks noChangeArrowheads="1"/>
          </p:cNvSpPr>
          <p:nvPr/>
        </p:nvSpPr>
        <p:spPr bwMode="auto">
          <a:xfrm>
            <a:off x="4864100" y="2776538"/>
            <a:ext cx="179388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11" name="Text Box 15"/>
          <p:cNvSpPr txBox="1">
            <a:spLocks noChangeArrowheads="1"/>
          </p:cNvSpPr>
          <p:nvPr/>
        </p:nvSpPr>
        <p:spPr bwMode="auto">
          <a:xfrm>
            <a:off x="4205288" y="3005138"/>
            <a:ext cx="1497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1200" b="1">
                <a:latin typeface="Arial" charset="0"/>
              </a:rPr>
              <a:t>Hauptforschungs-</a:t>
            </a:r>
            <a:br>
              <a:rPr lang="en-US" sz="1200" b="1">
                <a:latin typeface="Arial" charset="0"/>
              </a:rPr>
            </a:br>
            <a:r>
              <a:rPr lang="en-US" sz="1200" b="1">
                <a:latin typeface="Arial" charset="0"/>
              </a:rPr>
              <a:t>ergebnis</a:t>
            </a:r>
          </a:p>
        </p:txBody>
      </p:sp>
      <p:sp>
        <p:nvSpPr>
          <p:cNvPr id="823312" name="Oval 16"/>
          <p:cNvSpPr>
            <a:spLocks noChangeArrowheads="1"/>
          </p:cNvSpPr>
          <p:nvPr/>
        </p:nvSpPr>
        <p:spPr bwMode="auto">
          <a:xfrm>
            <a:off x="5792788" y="2928938"/>
            <a:ext cx="179387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13" name="Text Box 17"/>
          <p:cNvSpPr txBox="1">
            <a:spLocks noChangeArrowheads="1"/>
          </p:cNvSpPr>
          <p:nvPr/>
        </p:nvSpPr>
        <p:spPr bwMode="auto">
          <a:xfrm>
            <a:off x="5149850" y="3157538"/>
            <a:ext cx="987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sz="1200" b="1">
                <a:latin typeface="Arial" charset="0"/>
              </a:rPr>
              <a:t>Aus-</a:t>
            </a:r>
            <a:br>
              <a:rPr lang="en-US" sz="1200" b="1">
                <a:latin typeface="Arial" charset="0"/>
              </a:rPr>
            </a:br>
            <a:r>
              <a:rPr lang="en-US" sz="1200" b="1">
                <a:latin typeface="Arial" charset="0"/>
              </a:rPr>
              <a:t>detaillieren</a:t>
            </a:r>
          </a:p>
        </p:txBody>
      </p:sp>
      <p:sp>
        <p:nvSpPr>
          <p:cNvPr id="823314" name="Oval 18"/>
          <p:cNvSpPr>
            <a:spLocks noChangeArrowheads="1"/>
          </p:cNvSpPr>
          <p:nvPr/>
        </p:nvSpPr>
        <p:spPr bwMode="auto">
          <a:xfrm>
            <a:off x="6527800" y="3309938"/>
            <a:ext cx="179388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15" name="Text Box 19"/>
          <p:cNvSpPr txBox="1">
            <a:spLocks noChangeArrowheads="1"/>
          </p:cNvSpPr>
          <p:nvPr/>
        </p:nvSpPr>
        <p:spPr bwMode="auto">
          <a:xfrm>
            <a:off x="5472113" y="3568700"/>
            <a:ext cx="13112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sz="1200" b="1">
                <a:latin typeface="Arial" charset="0"/>
              </a:rPr>
              <a:t>Umsetzen, Tool</a:t>
            </a:r>
          </a:p>
        </p:txBody>
      </p:sp>
      <p:sp>
        <p:nvSpPr>
          <p:cNvPr id="823316" name="Oval 20"/>
          <p:cNvSpPr>
            <a:spLocks noChangeArrowheads="1"/>
          </p:cNvSpPr>
          <p:nvPr/>
        </p:nvSpPr>
        <p:spPr bwMode="auto">
          <a:xfrm>
            <a:off x="7089775" y="3843338"/>
            <a:ext cx="177800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17" name="Text Box 21"/>
          <p:cNvSpPr txBox="1">
            <a:spLocks noChangeArrowheads="1"/>
          </p:cNvSpPr>
          <p:nvPr/>
        </p:nvSpPr>
        <p:spPr bwMode="auto">
          <a:xfrm>
            <a:off x="6173788" y="3919538"/>
            <a:ext cx="9572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sz="1200" b="1">
                <a:latin typeface="Arial" charset="0"/>
              </a:rPr>
              <a:t>Anwenden</a:t>
            </a:r>
          </a:p>
        </p:txBody>
      </p:sp>
      <p:sp>
        <p:nvSpPr>
          <p:cNvPr id="823318" name="Oval 22"/>
          <p:cNvSpPr>
            <a:spLocks noChangeArrowheads="1"/>
          </p:cNvSpPr>
          <p:nvPr/>
        </p:nvSpPr>
        <p:spPr bwMode="auto">
          <a:xfrm>
            <a:off x="7519988" y="4529138"/>
            <a:ext cx="179387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19" name="Text Box 23"/>
          <p:cNvSpPr txBox="1">
            <a:spLocks noChangeArrowheads="1"/>
          </p:cNvSpPr>
          <p:nvPr/>
        </p:nvSpPr>
        <p:spPr bwMode="auto">
          <a:xfrm>
            <a:off x="6596063" y="4556125"/>
            <a:ext cx="879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sz="1200" b="1">
                <a:latin typeface="Arial" charset="0"/>
              </a:rPr>
              <a:t>Kritische </a:t>
            </a:r>
            <a:br>
              <a:rPr lang="en-US" sz="1200" b="1">
                <a:latin typeface="Arial" charset="0"/>
              </a:rPr>
            </a:br>
            <a:r>
              <a:rPr lang="en-US" sz="1200" b="1">
                <a:latin typeface="Arial" charset="0"/>
              </a:rPr>
              <a:t>Reflexion</a:t>
            </a:r>
          </a:p>
        </p:txBody>
      </p:sp>
      <p:sp>
        <p:nvSpPr>
          <p:cNvPr id="823320" name="Oval 24"/>
          <p:cNvSpPr>
            <a:spLocks noChangeArrowheads="1"/>
          </p:cNvSpPr>
          <p:nvPr/>
        </p:nvSpPr>
        <p:spPr bwMode="auto">
          <a:xfrm>
            <a:off x="7699375" y="5218113"/>
            <a:ext cx="179388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21" name="Text Box 25"/>
          <p:cNvSpPr txBox="1">
            <a:spLocks noChangeArrowheads="1"/>
          </p:cNvSpPr>
          <p:nvPr/>
        </p:nvSpPr>
        <p:spPr bwMode="auto">
          <a:xfrm>
            <a:off x="6099175" y="5214938"/>
            <a:ext cx="15716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sz="1200" b="1">
                <a:latin typeface="Arial" charset="0"/>
              </a:rPr>
              <a:t>Zusammenfassung</a:t>
            </a:r>
          </a:p>
        </p:txBody>
      </p:sp>
      <p:sp>
        <p:nvSpPr>
          <p:cNvPr id="823351" name="Text Box 55"/>
          <p:cNvSpPr txBox="1">
            <a:spLocks noChangeArrowheads="1"/>
          </p:cNvSpPr>
          <p:nvPr/>
        </p:nvSpPr>
        <p:spPr bwMode="auto">
          <a:xfrm>
            <a:off x="4376738" y="3979863"/>
            <a:ext cx="1085850" cy="3365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 anchorCtr="1">
            <a:spAutoFit/>
          </a:bodyPr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Synthese</a:t>
            </a:r>
          </a:p>
        </p:txBody>
      </p:sp>
      <p:sp>
        <p:nvSpPr>
          <p:cNvPr id="823361" name="Text Box 65"/>
          <p:cNvSpPr txBox="1">
            <a:spLocks noChangeArrowheads="1"/>
          </p:cNvSpPr>
          <p:nvPr/>
        </p:nvSpPr>
        <p:spPr bwMode="auto">
          <a:xfrm>
            <a:off x="3584575" y="4652963"/>
            <a:ext cx="962025" cy="3365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 anchorCtr="1">
            <a:spAutoFit/>
          </a:bodyPr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Analyse</a:t>
            </a:r>
          </a:p>
        </p:txBody>
      </p:sp>
      <p:sp>
        <p:nvSpPr>
          <p:cNvPr id="823362" name="Text Box 66"/>
          <p:cNvSpPr txBox="1">
            <a:spLocks noChangeArrowheads="1"/>
          </p:cNvSpPr>
          <p:nvPr/>
        </p:nvSpPr>
        <p:spPr bwMode="auto">
          <a:xfrm>
            <a:off x="4953000" y="4652963"/>
            <a:ext cx="962025" cy="3365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 anchorCtr="1">
            <a:spAutoFit/>
          </a:bodyPr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Prüfung</a:t>
            </a:r>
          </a:p>
        </p:txBody>
      </p:sp>
      <p:grpSp>
        <p:nvGrpSpPr>
          <p:cNvPr id="823363" name="Group 67"/>
          <p:cNvGrpSpPr>
            <a:grpSpLocks/>
          </p:cNvGrpSpPr>
          <p:nvPr/>
        </p:nvGrpSpPr>
        <p:grpSpPr bwMode="auto">
          <a:xfrm>
            <a:off x="4922838" y="2235200"/>
            <a:ext cx="536575" cy="546100"/>
            <a:chOff x="3100" y="1126"/>
            <a:chExt cx="529" cy="540"/>
          </a:xfrm>
        </p:grpSpPr>
        <p:sp>
          <p:nvSpPr>
            <p:cNvPr id="823364" name="AutoShape 68"/>
            <p:cNvSpPr>
              <a:spLocks noChangeArrowheads="1"/>
            </p:cNvSpPr>
            <p:nvPr/>
          </p:nvSpPr>
          <p:spPr bwMode="auto">
            <a:xfrm>
              <a:off x="3134" y="1224"/>
              <a:ext cx="495" cy="283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chemeClr val="hlink"/>
            </a:solidFill>
            <a:ln w="15875" cap="rnd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de-DE"/>
            </a:p>
          </p:txBody>
        </p:sp>
        <p:sp>
          <p:nvSpPr>
            <p:cNvPr id="823365" name="Line 69"/>
            <p:cNvSpPr>
              <a:spLocks noChangeShapeType="1"/>
            </p:cNvSpPr>
            <p:nvPr/>
          </p:nvSpPr>
          <p:spPr bwMode="auto">
            <a:xfrm>
              <a:off x="3134" y="1193"/>
              <a:ext cx="0" cy="47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de-DE"/>
            </a:p>
          </p:txBody>
        </p:sp>
        <p:sp>
          <p:nvSpPr>
            <p:cNvPr id="823366" name="Oval 70"/>
            <p:cNvSpPr>
              <a:spLocks noChangeArrowheads="1"/>
            </p:cNvSpPr>
            <p:nvPr/>
          </p:nvSpPr>
          <p:spPr bwMode="auto">
            <a:xfrm>
              <a:off x="3100" y="1126"/>
              <a:ext cx="67" cy="67"/>
            </a:xfrm>
            <a:prstGeom prst="ellipse">
              <a:avLst/>
            </a:prstGeom>
            <a:solidFill>
              <a:schemeClr val="accent2"/>
            </a:solidFill>
            <a:ln w="15875" cap="rnd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de-DE"/>
            </a:p>
          </p:txBody>
        </p:sp>
      </p:grpSp>
      <p:cxnSp>
        <p:nvCxnSpPr>
          <p:cNvPr id="823368" name="AutoShape 72"/>
          <p:cNvCxnSpPr>
            <a:cxnSpLocks noChangeShapeType="1"/>
          </p:cNvCxnSpPr>
          <p:nvPr/>
        </p:nvCxnSpPr>
        <p:spPr bwMode="auto">
          <a:xfrm>
            <a:off x="2065338" y="5721350"/>
            <a:ext cx="0" cy="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3370" name="AutoShape 74"/>
          <p:cNvCxnSpPr>
            <a:cxnSpLocks noChangeShapeType="1"/>
            <a:stCxn id="823353" idx="1"/>
            <a:endCxn id="823312" idx="7"/>
          </p:cNvCxnSpPr>
          <p:nvPr/>
        </p:nvCxnSpPr>
        <p:spPr bwMode="auto">
          <a:xfrm flipH="1">
            <a:off x="5945188" y="2087563"/>
            <a:ext cx="838200" cy="860425"/>
          </a:xfrm>
          <a:prstGeom prst="straightConnector1">
            <a:avLst/>
          </a:prstGeom>
          <a:noFill/>
          <a:ln w="15875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3372" name="AutoShape 76"/>
          <p:cNvCxnSpPr>
            <a:cxnSpLocks noChangeShapeType="1"/>
            <a:stCxn id="823360" idx="2"/>
            <a:endCxn id="823310" idx="7"/>
          </p:cNvCxnSpPr>
          <p:nvPr/>
        </p:nvCxnSpPr>
        <p:spPr bwMode="auto">
          <a:xfrm flipH="1">
            <a:off x="5016500" y="1933575"/>
            <a:ext cx="515938" cy="862013"/>
          </a:xfrm>
          <a:prstGeom prst="straightConnector1">
            <a:avLst/>
          </a:prstGeom>
          <a:noFill/>
          <a:ln w="15875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3373" name="AutoShape 77"/>
          <p:cNvCxnSpPr>
            <a:cxnSpLocks noChangeShapeType="1"/>
            <a:stCxn id="823361" idx="0"/>
            <a:endCxn id="823356" idx="6"/>
          </p:cNvCxnSpPr>
          <p:nvPr/>
        </p:nvCxnSpPr>
        <p:spPr bwMode="auto">
          <a:xfrm flipH="1" flipV="1">
            <a:off x="2917825" y="4206875"/>
            <a:ext cx="1147763" cy="446088"/>
          </a:xfrm>
          <a:prstGeom prst="straightConnector1">
            <a:avLst/>
          </a:prstGeom>
          <a:noFill/>
          <a:ln w="158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3374" name="AutoShape 78"/>
          <p:cNvCxnSpPr>
            <a:cxnSpLocks noChangeShapeType="1"/>
            <a:stCxn id="823351" idx="0"/>
          </p:cNvCxnSpPr>
          <p:nvPr/>
        </p:nvCxnSpPr>
        <p:spPr bwMode="auto">
          <a:xfrm flipV="1">
            <a:off x="4919663" y="3432175"/>
            <a:ext cx="215900" cy="547688"/>
          </a:xfrm>
          <a:prstGeom prst="straightConnector1">
            <a:avLst/>
          </a:prstGeom>
          <a:noFill/>
          <a:ln w="158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3375" name="AutoShape 79"/>
          <p:cNvCxnSpPr>
            <a:cxnSpLocks noChangeShapeType="1"/>
            <a:stCxn id="823362" idx="0"/>
            <a:endCxn id="823357" idx="6"/>
          </p:cNvCxnSpPr>
          <p:nvPr/>
        </p:nvCxnSpPr>
        <p:spPr bwMode="auto">
          <a:xfrm flipV="1">
            <a:off x="5434013" y="4400550"/>
            <a:ext cx="1730375" cy="252413"/>
          </a:xfrm>
          <a:prstGeom prst="straightConnector1">
            <a:avLst/>
          </a:prstGeom>
          <a:noFill/>
          <a:ln w="158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3376" name="AutoShape 80"/>
          <p:cNvCxnSpPr>
            <a:cxnSpLocks noChangeShapeType="1"/>
            <a:stCxn id="823304" idx="0"/>
            <a:endCxn id="823346" idx="3"/>
          </p:cNvCxnSpPr>
          <p:nvPr/>
        </p:nvCxnSpPr>
        <p:spPr bwMode="auto">
          <a:xfrm flipH="1" flipV="1">
            <a:off x="2255838" y="3090863"/>
            <a:ext cx="169862" cy="1201737"/>
          </a:xfrm>
          <a:prstGeom prst="straightConnector1">
            <a:avLst/>
          </a:prstGeom>
          <a:noFill/>
          <a:ln w="15875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3377" name="AutoShape 81"/>
          <p:cNvCxnSpPr>
            <a:cxnSpLocks noChangeShapeType="1"/>
            <a:stCxn id="823302" idx="1"/>
            <a:endCxn id="823349" idx="3"/>
          </p:cNvCxnSpPr>
          <p:nvPr/>
        </p:nvCxnSpPr>
        <p:spPr bwMode="auto">
          <a:xfrm flipV="1">
            <a:off x="2008188" y="5018088"/>
            <a:ext cx="1673225" cy="219075"/>
          </a:xfrm>
          <a:prstGeom prst="straightConnector1">
            <a:avLst/>
          </a:prstGeom>
          <a:noFill/>
          <a:ln w="15875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3378" name="AutoShape 82"/>
          <p:cNvCxnSpPr>
            <a:cxnSpLocks noChangeShapeType="1"/>
            <a:stCxn id="823352" idx="2"/>
            <a:endCxn id="823306" idx="1"/>
          </p:cNvCxnSpPr>
          <p:nvPr/>
        </p:nvCxnSpPr>
        <p:spPr bwMode="auto">
          <a:xfrm>
            <a:off x="2608263" y="2314575"/>
            <a:ext cx="288925" cy="1292225"/>
          </a:xfrm>
          <a:prstGeom prst="straightConnector1">
            <a:avLst/>
          </a:prstGeom>
          <a:noFill/>
          <a:ln w="15875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217488"/>
            <a:ext cx="8382000" cy="422275"/>
          </a:xfrm>
        </p:spPr>
        <p:txBody>
          <a:bodyPr/>
          <a:lstStyle/>
          <a:p>
            <a:r>
              <a:rPr lang="de-DE"/>
              <a:t>Literaturhinweise</a:t>
            </a:r>
          </a:p>
        </p:txBody>
      </p:sp>
      <p:sp>
        <p:nvSpPr>
          <p:cNvPr id="825347" name="Text Box 3"/>
          <p:cNvSpPr txBox="1">
            <a:spLocks noChangeArrowheads="1"/>
          </p:cNvSpPr>
          <p:nvPr/>
        </p:nvSpPr>
        <p:spPr bwMode="auto">
          <a:xfrm>
            <a:off x="1066800" y="914400"/>
            <a:ext cx="2881313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Praxeologische Grundlagen:</a:t>
            </a:r>
          </a:p>
        </p:txBody>
      </p:sp>
      <p:sp>
        <p:nvSpPr>
          <p:cNvPr id="825348" name="Text Box 4"/>
          <p:cNvSpPr txBox="1">
            <a:spLocks noChangeArrowheads="1"/>
          </p:cNvSpPr>
          <p:nvPr/>
        </p:nvSpPr>
        <p:spPr bwMode="auto">
          <a:xfrm>
            <a:off x="1066800" y="3200400"/>
            <a:ext cx="2881313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Theoretische Grundlagen:</a:t>
            </a:r>
          </a:p>
        </p:txBody>
      </p:sp>
      <p:sp>
        <p:nvSpPr>
          <p:cNvPr id="825349" name="Line 5"/>
          <p:cNvSpPr>
            <a:spLocks noChangeShapeType="1"/>
          </p:cNvSpPr>
          <p:nvPr/>
        </p:nvSpPr>
        <p:spPr bwMode="auto">
          <a:xfrm>
            <a:off x="4522788" y="1281113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5350" name="Line 6"/>
          <p:cNvSpPr>
            <a:spLocks noChangeShapeType="1"/>
          </p:cNvSpPr>
          <p:nvPr/>
        </p:nvSpPr>
        <p:spPr bwMode="auto">
          <a:xfrm>
            <a:off x="4522788" y="1793875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5351" name="Line 7"/>
          <p:cNvSpPr>
            <a:spLocks noChangeShapeType="1"/>
          </p:cNvSpPr>
          <p:nvPr/>
        </p:nvSpPr>
        <p:spPr bwMode="auto">
          <a:xfrm>
            <a:off x="4522788" y="2306638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5352" name="Line 8"/>
          <p:cNvSpPr>
            <a:spLocks noChangeShapeType="1"/>
          </p:cNvSpPr>
          <p:nvPr/>
        </p:nvSpPr>
        <p:spPr bwMode="auto">
          <a:xfrm>
            <a:off x="4522788" y="2819400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5360" name="Line 16"/>
          <p:cNvSpPr>
            <a:spLocks noChangeShapeType="1"/>
          </p:cNvSpPr>
          <p:nvPr/>
        </p:nvSpPr>
        <p:spPr bwMode="auto">
          <a:xfrm>
            <a:off x="4522788" y="3567113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5361" name="Line 17"/>
          <p:cNvSpPr>
            <a:spLocks noChangeShapeType="1"/>
          </p:cNvSpPr>
          <p:nvPr/>
        </p:nvSpPr>
        <p:spPr bwMode="auto">
          <a:xfrm>
            <a:off x="4522788" y="4079875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5362" name="Line 18"/>
          <p:cNvSpPr>
            <a:spLocks noChangeShapeType="1"/>
          </p:cNvSpPr>
          <p:nvPr/>
        </p:nvSpPr>
        <p:spPr bwMode="auto">
          <a:xfrm>
            <a:off x="4522788" y="4592638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5363" name="Line 19"/>
          <p:cNvSpPr>
            <a:spLocks noChangeShapeType="1"/>
          </p:cNvSpPr>
          <p:nvPr/>
        </p:nvSpPr>
        <p:spPr bwMode="auto">
          <a:xfrm>
            <a:off x="4522788" y="5105400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5366" name="Text Box 22"/>
          <p:cNvSpPr txBox="1">
            <a:spLocks noChangeArrowheads="1"/>
          </p:cNvSpPr>
          <p:nvPr/>
        </p:nvSpPr>
        <p:spPr bwMode="auto">
          <a:xfrm>
            <a:off x="4521200" y="908050"/>
            <a:ext cx="1978811" cy="27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 sz="1200" b="1" dirty="0"/>
              <a:t>z</a:t>
            </a:r>
            <a:r>
              <a:rPr lang="de-DE" sz="1200" b="1" dirty="0" smtClean="0"/>
              <a:t>. B</a:t>
            </a:r>
            <a:r>
              <a:rPr lang="de-DE" sz="1200" b="1" dirty="0"/>
              <a:t>. Artikel, Studien etc.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217488"/>
            <a:ext cx="8382000" cy="422275"/>
          </a:xfrm>
        </p:spPr>
        <p:txBody>
          <a:bodyPr/>
          <a:lstStyle/>
          <a:p>
            <a:r>
              <a:rPr lang="de-DE"/>
              <a:t>Schnittstellen</a:t>
            </a:r>
          </a:p>
        </p:txBody>
      </p:sp>
      <p:sp>
        <p:nvSpPr>
          <p:cNvPr id="827395" name="Text Box 3"/>
          <p:cNvSpPr txBox="1">
            <a:spLocks noChangeArrowheads="1"/>
          </p:cNvSpPr>
          <p:nvPr/>
        </p:nvSpPr>
        <p:spPr bwMode="auto">
          <a:xfrm>
            <a:off x="1066800" y="914400"/>
            <a:ext cx="2881313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 dirty="0" smtClean="0">
                <a:solidFill>
                  <a:schemeClr val="bg1"/>
                </a:solidFill>
              </a:rPr>
              <a:t>SA/DA/</a:t>
            </a:r>
            <a:r>
              <a:rPr lang="de-DE" sz="1600" b="1" dirty="0" err="1" smtClean="0">
                <a:solidFill>
                  <a:schemeClr val="bg1"/>
                </a:solidFill>
              </a:rPr>
              <a:t>Diss</a:t>
            </a:r>
            <a:r>
              <a:rPr lang="de-DE" sz="1600" b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827396" name="Text Box 4"/>
          <p:cNvSpPr txBox="1">
            <a:spLocks noChangeArrowheads="1"/>
          </p:cNvSpPr>
          <p:nvPr/>
        </p:nvSpPr>
        <p:spPr bwMode="auto">
          <a:xfrm>
            <a:off x="1066800" y="3200400"/>
            <a:ext cx="2881313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Projekte:</a:t>
            </a:r>
          </a:p>
        </p:txBody>
      </p:sp>
      <p:sp>
        <p:nvSpPr>
          <p:cNvPr id="827397" name="Line 5"/>
          <p:cNvSpPr>
            <a:spLocks noChangeShapeType="1"/>
          </p:cNvSpPr>
          <p:nvPr/>
        </p:nvSpPr>
        <p:spPr bwMode="auto">
          <a:xfrm>
            <a:off x="4522788" y="1281113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7398" name="Line 6"/>
          <p:cNvSpPr>
            <a:spLocks noChangeShapeType="1"/>
          </p:cNvSpPr>
          <p:nvPr/>
        </p:nvSpPr>
        <p:spPr bwMode="auto">
          <a:xfrm>
            <a:off x="4522788" y="1793875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7399" name="Line 7"/>
          <p:cNvSpPr>
            <a:spLocks noChangeShapeType="1"/>
          </p:cNvSpPr>
          <p:nvPr/>
        </p:nvSpPr>
        <p:spPr bwMode="auto">
          <a:xfrm>
            <a:off x="4522788" y="2306638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7400" name="Line 8"/>
          <p:cNvSpPr>
            <a:spLocks noChangeShapeType="1"/>
          </p:cNvSpPr>
          <p:nvPr/>
        </p:nvSpPr>
        <p:spPr bwMode="auto">
          <a:xfrm>
            <a:off x="4522788" y="2819400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7401" name="Line 9"/>
          <p:cNvSpPr>
            <a:spLocks noChangeShapeType="1"/>
          </p:cNvSpPr>
          <p:nvPr/>
        </p:nvSpPr>
        <p:spPr bwMode="auto">
          <a:xfrm>
            <a:off x="4522788" y="3567113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7402" name="Line 10"/>
          <p:cNvSpPr>
            <a:spLocks noChangeShapeType="1"/>
          </p:cNvSpPr>
          <p:nvPr/>
        </p:nvSpPr>
        <p:spPr bwMode="auto">
          <a:xfrm>
            <a:off x="4522788" y="4079875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7403" name="Line 11"/>
          <p:cNvSpPr>
            <a:spLocks noChangeShapeType="1"/>
          </p:cNvSpPr>
          <p:nvPr/>
        </p:nvSpPr>
        <p:spPr bwMode="auto">
          <a:xfrm>
            <a:off x="4522788" y="4592638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7404" name="Line 12"/>
          <p:cNvSpPr>
            <a:spLocks noChangeShapeType="1"/>
          </p:cNvSpPr>
          <p:nvPr/>
        </p:nvSpPr>
        <p:spPr bwMode="auto">
          <a:xfrm>
            <a:off x="4522788" y="5105400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3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19075" y="217488"/>
            <a:ext cx="8382000" cy="422275"/>
          </a:xfrm>
        </p:spPr>
        <p:txBody>
          <a:bodyPr/>
          <a:lstStyle/>
          <a:p>
            <a:r>
              <a:rPr lang="de-DE"/>
              <a:t>Freigabe durch Gruppe (Checkliste)</a:t>
            </a:r>
          </a:p>
        </p:txBody>
      </p:sp>
      <p:grpSp>
        <p:nvGrpSpPr>
          <p:cNvPr id="826394" name="Group 1050"/>
          <p:cNvGrpSpPr>
            <a:grpSpLocks/>
          </p:cNvGrpSpPr>
          <p:nvPr/>
        </p:nvGrpSpPr>
        <p:grpSpPr bwMode="auto">
          <a:xfrm>
            <a:off x="990600" y="1143000"/>
            <a:ext cx="7192963" cy="315913"/>
            <a:chOff x="624" y="954"/>
            <a:chExt cx="4529" cy="199"/>
          </a:xfrm>
        </p:grpSpPr>
        <p:sp>
          <p:nvSpPr>
            <p:cNvPr id="826377" name="Rectangle 1033"/>
            <p:cNvSpPr>
              <a:spLocks noChangeArrowheads="1"/>
            </p:cNvSpPr>
            <p:nvPr/>
          </p:nvSpPr>
          <p:spPr bwMode="auto">
            <a:xfrm>
              <a:off x="5040" y="998"/>
              <a:ext cx="113" cy="11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de-DE"/>
            </a:p>
          </p:txBody>
        </p:sp>
        <p:sp>
          <p:nvSpPr>
            <p:cNvPr id="826378" name="Rectangle 1034"/>
            <p:cNvSpPr>
              <a:spLocks noChangeArrowheads="1"/>
            </p:cNvSpPr>
            <p:nvPr/>
          </p:nvSpPr>
          <p:spPr bwMode="auto">
            <a:xfrm>
              <a:off x="624" y="954"/>
              <a:ext cx="2956" cy="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15875" cap="rnd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 tIns="72000" bIns="0" anchor="ctr">
              <a:spAutoFit/>
            </a:bodyPr>
            <a:lstStyle/>
            <a:p>
              <a:pPr marL="92075" indent="-92075" eaLnBrk="0" hangingPunct="0">
                <a:spcBef>
                  <a:spcPct val="30000"/>
                </a:spcBef>
                <a:buClr>
                  <a:schemeClr val="accent2"/>
                </a:buClr>
                <a:buFont typeface="Wingdings" pitchFamily="2" charset="2"/>
                <a:buChar char="§"/>
              </a:pPr>
              <a:r>
                <a:rPr lang="de-DE" sz="1600" dirty="0"/>
                <a:t> Ziel in Übereinstimmung mit </a:t>
              </a:r>
              <a:r>
                <a:rPr lang="de-DE" sz="1600" dirty="0" smtClean="0"/>
                <a:t>SA/DA-Landschaft</a:t>
              </a:r>
              <a:endParaRPr lang="de-DE" sz="1600" dirty="0"/>
            </a:p>
          </p:txBody>
        </p:sp>
      </p:grpSp>
      <p:sp>
        <p:nvSpPr>
          <p:cNvPr id="826380" name="Rectangle 1036"/>
          <p:cNvSpPr>
            <a:spLocks noChangeArrowheads="1"/>
          </p:cNvSpPr>
          <p:nvPr/>
        </p:nvSpPr>
        <p:spPr bwMode="auto">
          <a:xfrm>
            <a:off x="8004175" y="5054600"/>
            <a:ext cx="179388" cy="1793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6381" name="Rectangle 1037"/>
          <p:cNvSpPr>
            <a:spLocks noChangeArrowheads="1"/>
          </p:cNvSpPr>
          <p:nvPr/>
        </p:nvSpPr>
        <p:spPr bwMode="auto">
          <a:xfrm>
            <a:off x="990600" y="4984750"/>
            <a:ext cx="1995488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 tIns="72000" bIns="0" anchor="ctr">
            <a:spAutoFit/>
          </a:bodyPr>
          <a:lstStyle/>
          <a:p>
            <a:pPr marL="92075" indent="-92075" eaLnBrk="0" hangingPunct="0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600"/>
              <a:t> Arbeit freigegeben</a:t>
            </a:r>
          </a:p>
        </p:txBody>
      </p:sp>
      <p:sp>
        <p:nvSpPr>
          <p:cNvPr id="826383" name="Rectangle 1039"/>
          <p:cNvSpPr>
            <a:spLocks noChangeArrowheads="1"/>
          </p:cNvSpPr>
          <p:nvPr/>
        </p:nvSpPr>
        <p:spPr bwMode="auto">
          <a:xfrm>
            <a:off x="8004175" y="1831975"/>
            <a:ext cx="179388" cy="1793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6384" name="Rectangle 1040"/>
          <p:cNvSpPr>
            <a:spLocks noChangeArrowheads="1"/>
          </p:cNvSpPr>
          <p:nvPr/>
        </p:nvSpPr>
        <p:spPr bwMode="auto">
          <a:xfrm>
            <a:off x="990600" y="1760620"/>
            <a:ext cx="2675732" cy="318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 tIns="72000" bIns="0" anchor="ctr">
            <a:spAutoFit/>
          </a:bodyPr>
          <a:lstStyle/>
          <a:p>
            <a:pPr marL="92075" indent="-92075" eaLnBrk="0" hangingPunct="0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600" dirty="0"/>
              <a:t> Forschungsmethodik i</a:t>
            </a:r>
            <a:r>
              <a:rPr lang="de-DE" sz="1600" dirty="0" smtClean="0"/>
              <a:t>. O</a:t>
            </a:r>
            <a:r>
              <a:rPr lang="de-DE" sz="1600" dirty="0"/>
              <a:t>.</a:t>
            </a:r>
          </a:p>
        </p:txBody>
      </p:sp>
      <p:sp>
        <p:nvSpPr>
          <p:cNvPr id="826386" name="Rectangle 1042"/>
          <p:cNvSpPr>
            <a:spLocks noChangeArrowheads="1"/>
          </p:cNvSpPr>
          <p:nvPr/>
        </p:nvSpPr>
        <p:spPr bwMode="auto">
          <a:xfrm>
            <a:off x="8004175" y="2405063"/>
            <a:ext cx="179388" cy="1793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6387" name="Rectangle 1043"/>
          <p:cNvSpPr>
            <a:spLocks noChangeArrowheads="1"/>
          </p:cNvSpPr>
          <p:nvPr/>
        </p:nvSpPr>
        <p:spPr bwMode="auto">
          <a:xfrm>
            <a:off x="990600" y="2315230"/>
            <a:ext cx="3437159" cy="1159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 tIns="72000" bIns="0" anchor="ctr">
            <a:spAutoFit/>
          </a:bodyPr>
          <a:lstStyle/>
          <a:p>
            <a:pPr marL="92075" indent="-92075" eaLnBrk="0" hangingPunct="0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600" dirty="0"/>
              <a:t> </a:t>
            </a:r>
            <a:r>
              <a:rPr lang="de-DE" sz="1600" dirty="0" smtClean="0"/>
              <a:t>Gliederung/Spannungsbogen </a:t>
            </a:r>
            <a:r>
              <a:rPr lang="de-DE" sz="1600" dirty="0"/>
              <a:t>i</a:t>
            </a:r>
            <a:r>
              <a:rPr lang="de-DE" sz="1600" dirty="0" smtClean="0"/>
              <a:t>. O</a:t>
            </a:r>
            <a:r>
              <a:rPr lang="de-DE" sz="1600" dirty="0"/>
              <a:t>.</a:t>
            </a:r>
          </a:p>
          <a:p>
            <a:pPr marL="358775" lvl="1" indent="-87313" eaLnBrk="0" hangingPunct="0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 dirty="0"/>
              <a:t> Trennung von Analyse / Synthese</a:t>
            </a:r>
          </a:p>
          <a:p>
            <a:pPr marL="358775" lvl="1" indent="-87313" eaLnBrk="0" hangingPunct="0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 dirty="0"/>
              <a:t> Überschriften</a:t>
            </a:r>
          </a:p>
          <a:p>
            <a:pPr marL="358775" lvl="1" indent="-87313" eaLnBrk="0" hangingPunct="0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 dirty="0"/>
              <a:t> Inhalt</a:t>
            </a:r>
          </a:p>
        </p:txBody>
      </p:sp>
      <p:sp>
        <p:nvSpPr>
          <p:cNvPr id="826389" name="Rectangle 1045"/>
          <p:cNvSpPr>
            <a:spLocks noChangeArrowheads="1"/>
          </p:cNvSpPr>
          <p:nvPr/>
        </p:nvSpPr>
        <p:spPr bwMode="auto">
          <a:xfrm>
            <a:off x="8004175" y="3832225"/>
            <a:ext cx="179388" cy="1793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6390" name="Rectangle 1046"/>
          <p:cNvSpPr>
            <a:spLocks noChangeArrowheads="1"/>
          </p:cNvSpPr>
          <p:nvPr/>
        </p:nvSpPr>
        <p:spPr bwMode="auto">
          <a:xfrm>
            <a:off x="990600" y="3760870"/>
            <a:ext cx="2539478" cy="318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 tIns="72000" bIns="0" anchor="ctr">
            <a:spAutoFit/>
          </a:bodyPr>
          <a:lstStyle/>
          <a:p>
            <a:pPr marL="92075" indent="-92075" eaLnBrk="0" hangingPunct="0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600" dirty="0"/>
              <a:t> Inhaltlicher Umfang </a:t>
            </a:r>
            <a:r>
              <a:rPr lang="de-DE" sz="1600"/>
              <a:t>i</a:t>
            </a:r>
            <a:r>
              <a:rPr lang="de-DE" sz="1600" smtClean="0"/>
              <a:t>. O</a:t>
            </a:r>
            <a:r>
              <a:rPr lang="de-DE" sz="1600" dirty="0"/>
              <a:t>.</a:t>
            </a:r>
          </a:p>
        </p:txBody>
      </p:sp>
      <p:sp>
        <p:nvSpPr>
          <p:cNvPr id="826392" name="Rectangle 1048"/>
          <p:cNvSpPr>
            <a:spLocks noChangeArrowheads="1"/>
          </p:cNvSpPr>
          <p:nvPr/>
        </p:nvSpPr>
        <p:spPr bwMode="auto">
          <a:xfrm>
            <a:off x="8004175" y="4443413"/>
            <a:ext cx="179388" cy="1793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6393" name="Rectangle 1049"/>
          <p:cNvSpPr>
            <a:spLocks noChangeArrowheads="1"/>
          </p:cNvSpPr>
          <p:nvPr/>
        </p:nvSpPr>
        <p:spPr bwMode="auto">
          <a:xfrm>
            <a:off x="990600" y="4373563"/>
            <a:ext cx="2716213" cy="31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 tIns="72000" bIns="0" anchor="ctr">
            <a:spAutoFit/>
          </a:bodyPr>
          <a:lstStyle/>
          <a:p>
            <a:pPr marL="92075" indent="-92075" eaLnBrk="0" hangingPunct="0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600"/>
              <a:t> Literaturhinweise gegeben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olie mit neuem IPT-Logo und WZL größer">
  <a:themeElements>
    <a:clrScheme name="Folie mit neuem IPT-Logo und WZL größer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B3D3E9"/>
      </a:accent1>
      <a:accent2>
        <a:srgbClr val="006DB6"/>
      </a:accent2>
      <a:accent3>
        <a:srgbClr val="FFFFFF"/>
      </a:accent3>
      <a:accent4>
        <a:srgbClr val="000000"/>
      </a:accent4>
      <a:accent5>
        <a:srgbClr val="D6E6F2"/>
      </a:accent5>
      <a:accent6>
        <a:srgbClr val="0062A5"/>
      </a:accent6>
      <a:hlink>
        <a:srgbClr val="80B6DA"/>
      </a:hlink>
      <a:folHlink>
        <a:srgbClr val="4D99CC"/>
      </a:folHlink>
    </a:clrScheme>
    <a:fontScheme name="Folie mit neuem IPT-Logo und WZL größ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1079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1079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Folie mit neuem IPT-Logo und WZL größer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B3D3E9"/>
        </a:accent1>
        <a:accent2>
          <a:srgbClr val="006DB6"/>
        </a:accent2>
        <a:accent3>
          <a:srgbClr val="FFFFFF"/>
        </a:accent3>
        <a:accent4>
          <a:srgbClr val="000000"/>
        </a:accent4>
        <a:accent5>
          <a:srgbClr val="D6E6F2"/>
        </a:accent5>
        <a:accent6>
          <a:srgbClr val="0062A5"/>
        </a:accent6>
        <a:hlink>
          <a:srgbClr val="80B6DA"/>
        </a:hlink>
        <a:folHlink>
          <a:srgbClr val="4D99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WZL</Template>
  <TotalTime>0</TotalTime>
  <Words>239</Words>
  <Application>Microsoft Office PowerPoint</Application>
  <PresentationFormat>A4-Papier (210x297 mm)</PresentationFormat>
  <Paragraphs>85</Paragraphs>
  <Slides>7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Folie mit neuem IPT-Logo und WZL größer</vt:lpstr>
      <vt:lpstr>PowerPoint-Präsentation</vt:lpstr>
      <vt:lpstr>Ziel der Arbeit</vt:lpstr>
      <vt:lpstr>Forschungsmethodik</vt:lpstr>
      <vt:lpstr>Spannungsbogen-Vorlage (Strukturierungshilfe)</vt:lpstr>
      <vt:lpstr>Literaturhinweise</vt:lpstr>
      <vt:lpstr>Schnittstellen</vt:lpstr>
      <vt:lpstr>Freigabe durch Gruppe (Checkliste)</vt:lpstr>
    </vt:vector>
  </TitlesOfParts>
  <Manager/>
  <Company>WZL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Abstimmung_SA-DA_060629.pptx</dc:title>
  <dc:subject/>
  <dc:creator>Hrr_H2</dc:creator>
  <cp:keywords/>
  <dc:description/>
  <cp:lastModifiedBy>Heike Margot Jansen</cp:lastModifiedBy>
  <cp:revision>1944</cp:revision>
  <cp:lastPrinted>2003-11-12T11:01:43Z</cp:lastPrinted>
  <dcterms:created xsi:type="dcterms:W3CDTF">1995-06-17T23:31:02Z</dcterms:created>
  <dcterms:modified xsi:type="dcterms:W3CDTF">2013-04-12T08:32:44Z</dcterms:modified>
  <cp:category/>
</cp:coreProperties>
</file>