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9"/>
  </p:notesMasterIdLst>
  <p:handoutMasterIdLst>
    <p:handoutMasterId r:id="rId10"/>
  </p:handoutMasterIdLst>
  <p:sldIdLst>
    <p:sldId id="314" r:id="rId2"/>
    <p:sldId id="316" r:id="rId3"/>
    <p:sldId id="317" r:id="rId4"/>
    <p:sldId id="318" r:id="rId5"/>
    <p:sldId id="320" r:id="rId6"/>
    <p:sldId id="322" r:id="rId7"/>
    <p:sldId id="321" r:id="rId8"/>
  </p:sldIdLst>
  <p:sldSz cx="9906000" cy="6858000" type="A4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66"/>
    <a:srgbClr val="3366CC"/>
    <a:srgbClr val="EAEAEA"/>
    <a:srgbClr val="9999FF"/>
    <a:srgbClr val="CC9900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296" y="-864"/>
      </p:cViewPr>
      <p:guideLst>
        <p:guide orient="horz" pos="3600"/>
        <p:guide pos="5571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4"/>
    </p:cViewPr>
  </p:sorterViewPr>
  <p:notesViewPr>
    <p:cSldViewPr snapToGrid="0" snapToObjects="1">
      <p:cViewPr varScale="1">
        <p:scale>
          <a:sx n="53" d="100"/>
          <a:sy n="53" d="100"/>
        </p:scale>
        <p:origin x="-1890" y="-96"/>
      </p:cViewPr>
      <p:guideLst>
        <p:guide orient="horz" pos="2122"/>
        <p:guide pos="3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7189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4957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t" anchorCtr="0" compatLnSpc="1">
            <a:prstTxWarp prst="textNoShape">
              <a:avLst/>
            </a:prstTxWarp>
          </a:bodyPr>
          <a:lstStyle>
            <a:lvl1pPr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t" anchorCtr="0" compatLnSpc="1">
            <a:prstTxWarp prst="textNoShape">
              <a:avLst/>
            </a:prstTxWarp>
          </a:bodyPr>
          <a:lstStyle>
            <a:lvl1pPr algn="r"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0250" y="763588"/>
            <a:ext cx="5340350" cy="36972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4875"/>
            <a:ext cx="4986338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98" tIns="45940" rIns="90298" bIns="459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431338"/>
            <a:ext cx="294957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b" anchorCtr="0" compatLnSpc="1">
            <a:prstTxWarp prst="textNoShape">
              <a:avLst/>
            </a:prstTxWarp>
          </a:bodyPr>
          <a:lstStyle>
            <a:lvl1pPr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1338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b" anchorCtr="0" compatLnSpc="1">
            <a:prstTxWarp prst="textNoShape">
              <a:avLst/>
            </a:prstTxWarp>
          </a:bodyPr>
          <a:lstStyle>
            <a:lvl1pPr algn="r" defTabSz="871538" eaLnBrk="0" hangingPunct="0">
              <a:defRPr sz="1000" i="1">
                <a:latin typeface="Times New Roman" pitchFamily="18" charset="0"/>
              </a:defRPr>
            </a:lvl1pPr>
          </a:lstStyle>
          <a:p>
            <a:fld id="{FB8568CA-02DA-4AE4-8097-D64C7B191B3D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19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46088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93763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35088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87525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71B480-0022-4CF8-847C-71935B9B1321}" type="slidenum">
              <a:rPr lang="en-GB"/>
              <a:pPr/>
              <a:t>1</a:t>
            </a:fld>
            <a:endParaRPr lang="en-GB"/>
          </a:p>
        </p:txBody>
      </p:sp>
      <p:sp>
        <p:nvSpPr>
          <p:cNvPr id="81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71850" y="1079500"/>
            <a:ext cx="6311900" cy="1439863"/>
          </a:xfrm>
        </p:spPr>
        <p:txBody>
          <a:bodyPr rIns="468000" bIns="72000"/>
          <a:lstStyle>
            <a:lvl1pPr>
              <a:defRPr sz="2600"/>
            </a:lvl1pPr>
          </a:lstStyle>
          <a:p>
            <a:pPr lvl="0"/>
            <a:r>
              <a:rPr lang="de-DE" noProof="0" smtClean="0"/>
              <a:t>Titel</a:t>
            </a:r>
          </a:p>
        </p:txBody>
      </p:sp>
      <p:sp>
        <p:nvSpPr>
          <p:cNvPr id="829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71850" y="2646363"/>
            <a:ext cx="6311900" cy="32035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72000" rIns="342000"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 smtClean="0"/>
              <a:t>Untertitel</a:t>
            </a:r>
          </a:p>
        </p:txBody>
      </p:sp>
      <p:sp>
        <p:nvSpPr>
          <p:cNvPr id="829444" name="Line 4"/>
          <p:cNvSpPr>
            <a:spLocks noChangeShapeType="1"/>
          </p:cNvSpPr>
          <p:nvPr/>
        </p:nvSpPr>
        <p:spPr bwMode="auto">
          <a:xfrm>
            <a:off x="3371850" y="2578100"/>
            <a:ext cx="631190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9445" name="Line 5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9446" name="Line 6"/>
          <p:cNvSpPr>
            <a:spLocks noChangeShapeType="1"/>
          </p:cNvSpPr>
          <p:nvPr/>
        </p:nvSpPr>
        <p:spPr bwMode="auto">
          <a:xfrm flipH="1">
            <a:off x="217488" y="5930900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829447" name="Picture 7" descr="IPT_logo_gruen_folie_30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5997575"/>
            <a:ext cx="2220912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48" name="Picture 8" descr="neu-WZL-RWTH_Aachen-HKS-44_20cm-bre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49" name="Text Box 9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22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429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652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59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31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03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575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147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000" b="1">
                <a:latin typeface="Frutiger 45 Light" pitchFamily="34" charset="0"/>
                <a:cs typeface="Arial" charset="0"/>
              </a:rPr>
              <a:t>©</a:t>
            </a:r>
            <a:r>
              <a:rPr lang="en-US" sz="1000" b="1">
                <a:latin typeface="Frutiger 45 Light" pitchFamily="34" charset="0"/>
              </a:rPr>
              <a:t> </a:t>
            </a:r>
            <a:r>
              <a:rPr lang="en-US" sz="1000">
                <a:latin typeface="Frutiger 45 Light" pitchFamily="34" charset="0"/>
              </a:rPr>
              <a:t>WZL/Fraunhofer IPT</a:t>
            </a:r>
            <a:endParaRPr lang="de-DE" sz="1000">
              <a:latin typeface="Frutiger 45 Light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8297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2312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71850" y="863600"/>
            <a:ext cx="3079750" cy="4976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604000" y="863600"/>
            <a:ext cx="3079750" cy="4976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792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28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688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86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7880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44796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624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18375" y="0"/>
            <a:ext cx="2366963" cy="58404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7488" y="0"/>
            <a:ext cx="6948487" cy="58404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552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217488" y="0"/>
            <a:ext cx="9467850" cy="58404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56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0"/>
            <a:ext cx="946785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87354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71850" y="863600"/>
            <a:ext cx="6311900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828420" name="Line 4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8421" name="Line 5"/>
          <p:cNvSpPr>
            <a:spLocks noChangeShapeType="1"/>
          </p:cNvSpPr>
          <p:nvPr/>
        </p:nvSpPr>
        <p:spPr bwMode="auto">
          <a:xfrm flipH="1">
            <a:off x="217488" y="5930900"/>
            <a:ext cx="9463087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8422" name="Text Box 6"/>
          <p:cNvSpPr txBox="1">
            <a:spLocks noChangeArrowheads="1"/>
          </p:cNvSpPr>
          <p:nvPr/>
        </p:nvSpPr>
        <p:spPr bwMode="auto">
          <a:xfrm>
            <a:off x="8361363" y="5991225"/>
            <a:ext cx="1322387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22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429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652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59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31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03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575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147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Aft>
                <a:spcPct val="30000"/>
              </a:spcAft>
            </a:pPr>
            <a:r>
              <a:rPr lang="de-DE" sz="1000">
                <a:latin typeface="Arial" charset="0"/>
              </a:rPr>
              <a:t>Seite </a:t>
            </a:r>
            <a:fld id="{87B57137-2610-49AB-A874-E8C99BCB5549}" type="slidenum">
              <a:rPr lang="de-DE" sz="1000">
                <a:latin typeface="Arial" charset="0"/>
              </a:rPr>
              <a:pPr algn="r" eaLnBrk="1" hangingPunct="1">
                <a:spcAft>
                  <a:spcPct val="30000"/>
                </a:spcAft>
              </a:pPr>
              <a:t>‹Nr.›</a:t>
            </a:fld>
            <a:endParaRPr lang="de-DE" sz="1000">
              <a:latin typeface="Arial" charset="0"/>
            </a:endParaRPr>
          </a:p>
        </p:txBody>
      </p:sp>
      <p:pic>
        <p:nvPicPr>
          <p:cNvPr id="828423" name="Picture 7" descr="IPT_logo_gruen_folie_300dpi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5997575"/>
            <a:ext cx="2220912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8424" name="Picture 8" descr="neu-WZL-RWTH_Aachen-HKS-44_20cm-brei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8425" name="Text Box 9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22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429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652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59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31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03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575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147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000" b="1">
                <a:latin typeface="Frutiger 45 Light" pitchFamily="34" charset="0"/>
                <a:cs typeface="Arial" charset="0"/>
              </a:rPr>
              <a:t>©</a:t>
            </a:r>
            <a:r>
              <a:rPr lang="en-US" sz="1000" b="1">
                <a:latin typeface="Frutiger 45 Light" pitchFamily="34" charset="0"/>
              </a:rPr>
              <a:t> </a:t>
            </a:r>
            <a:r>
              <a:rPr lang="en-US" sz="1000">
                <a:latin typeface="Frutiger 45 Light" pitchFamily="34" charset="0"/>
              </a:rPr>
              <a:t>WZL/Fraunhofer IPT</a:t>
            </a:r>
            <a:endParaRPr lang="de-DE" sz="1000">
              <a:latin typeface="Frutiger 45 Light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266700" indent="-266700" algn="l" rtl="0" fontAlgn="base">
        <a:spcBef>
          <a:spcPct val="30000"/>
        </a:spcBef>
        <a:spcAft>
          <a:spcPct val="20000"/>
        </a:spcAft>
        <a:buClr>
          <a:srgbClr val="006DB6"/>
        </a:buClr>
        <a:buSzPct val="90000"/>
        <a:buFont typeface="Wingdings" pitchFamily="2" charset="2"/>
        <a:buChar char="n"/>
        <a:tabLst>
          <a:tab pos="266700" algn="l"/>
          <a:tab pos="631825" algn="l"/>
          <a:tab pos="98107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31825" indent="-185738" algn="l" rtl="0" fontAlgn="base">
        <a:spcBef>
          <a:spcPct val="0"/>
        </a:spcBef>
        <a:spcAft>
          <a:spcPct val="20000"/>
        </a:spcAft>
        <a:buClr>
          <a:schemeClr val="tx1"/>
        </a:buClr>
        <a:buFont typeface="Arial" charset="0"/>
        <a:buChar char="–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2pPr>
      <a:lvl3pPr marL="981075" indent="-169863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3pPr>
      <a:lvl4pPr marL="1431925" indent="-173038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4pPr>
      <a:lvl5pPr marL="17938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5pPr>
      <a:lvl6pPr marL="22510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6pPr>
      <a:lvl7pPr marL="27082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7pPr>
      <a:lvl8pPr marL="31654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8pPr>
      <a:lvl9pPr marL="36226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Line 5"/>
          <p:cNvSpPr>
            <a:spLocks noChangeShapeType="1"/>
          </p:cNvSpPr>
          <p:nvPr/>
        </p:nvSpPr>
        <p:spPr bwMode="auto">
          <a:xfrm>
            <a:off x="2597150" y="2243138"/>
            <a:ext cx="6038850" cy="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174101" name="Text Box 21"/>
          <p:cNvSpPr txBox="1">
            <a:spLocks noChangeArrowheads="1"/>
          </p:cNvSpPr>
          <p:nvPr/>
        </p:nvSpPr>
        <p:spPr bwMode="auto">
          <a:xfrm>
            <a:off x="2527300" y="1757363"/>
            <a:ext cx="626110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/>
            <a:r>
              <a:rPr lang="de-DE" sz="2400" b="1" dirty="0" smtClean="0">
                <a:solidFill>
                  <a:schemeClr val="accent2"/>
                </a:solidFill>
              </a:rPr>
              <a:t>SA/DA/PA/BA/MA </a:t>
            </a:r>
            <a:r>
              <a:rPr lang="de-DE" sz="2400" b="1" dirty="0">
                <a:solidFill>
                  <a:schemeClr val="accent2"/>
                </a:solidFill>
              </a:rPr>
              <a:t>- Abstimmung </a:t>
            </a:r>
            <a:r>
              <a:rPr lang="de-DE" sz="2400" b="1" i="1" dirty="0">
                <a:solidFill>
                  <a:schemeClr val="accent2"/>
                </a:solidFill>
              </a:rPr>
              <a:t>[Vorlage]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74105" name="Rectangle 25"/>
          <p:cNvSpPr>
            <a:spLocks noChangeArrowheads="1"/>
          </p:cNvSpPr>
          <p:nvPr/>
        </p:nvSpPr>
        <p:spPr bwMode="auto">
          <a:xfrm>
            <a:off x="2479675" y="2333625"/>
            <a:ext cx="4951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de-DE" sz="1200" b="1">
                <a:solidFill>
                  <a:schemeClr val="accent2"/>
                </a:solidFill>
              </a:rPr>
              <a:t>Lehrstuhl für Produktionssystematik</a:t>
            </a:r>
          </a:p>
          <a:p>
            <a:pPr eaLnBrk="0" hangingPunct="0"/>
            <a:r>
              <a:rPr lang="de-DE" sz="1200" b="1">
                <a:solidFill>
                  <a:schemeClr val="accent2"/>
                </a:solidFill>
              </a:rPr>
              <a:t>Prof. Dr.-Ing. Dipl.-Wirt. Ing. G. Schuh</a:t>
            </a:r>
          </a:p>
        </p:txBody>
      </p:sp>
      <p:sp>
        <p:nvSpPr>
          <p:cNvPr id="174126" name="Text Box 46"/>
          <p:cNvSpPr txBox="1">
            <a:spLocks noChangeArrowheads="1"/>
          </p:cNvSpPr>
          <p:nvPr/>
        </p:nvSpPr>
        <p:spPr bwMode="auto">
          <a:xfrm>
            <a:off x="2492375" y="3073400"/>
            <a:ext cx="839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[Name]</a:t>
            </a:r>
          </a:p>
        </p:txBody>
      </p:sp>
      <p:sp>
        <p:nvSpPr>
          <p:cNvPr id="174128" name="Text Box 48"/>
          <p:cNvSpPr txBox="1">
            <a:spLocks noChangeArrowheads="1"/>
          </p:cNvSpPr>
          <p:nvPr/>
        </p:nvSpPr>
        <p:spPr bwMode="auto">
          <a:xfrm>
            <a:off x="2492375" y="3454400"/>
            <a:ext cx="930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[Thema]</a:t>
            </a:r>
          </a:p>
        </p:txBody>
      </p:sp>
      <p:sp>
        <p:nvSpPr>
          <p:cNvPr id="174129" name="Text Box 49"/>
          <p:cNvSpPr txBox="1">
            <a:spLocks noChangeArrowheads="1"/>
          </p:cNvSpPr>
          <p:nvPr/>
        </p:nvSpPr>
        <p:spPr bwMode="auto">
          <a:xfrm>
            <a:off x="2492375" y="4292600"/>
            <a:ext cx="896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[Datum]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Ziel der Arbeit</a:t>
            </a:r>
          </a:p>
        </p:txBody>
      </p:sp>
      <p:sp>
        <p:nvSpPr>
          <p:cNvPr id="821251" name="Text Box 3"/>
          <p:cNvSpPr txBox="1">
            <a:spLocks noChangeArrowheads="1"/>
          </p:cNvSpPr>
          <p:nvPr/>
        </p:nvSpPr>
        <p:spPr bwMode="auto">
          <a:xfrm>
            <a:off x="1143000" y="1143000"/>
            <a:ext cx="1441450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Ziel:</a:t>
            </a:r>
          </a:p>
        </p:txBody>
      </p:sp>
      <p:sp>
        <p:nvSpPr>
          <p:cNvPr id="821252" name="Text Box 4"/>
          <p:cNvSpPr txBox="1">
            <a:spLocks noChangeArrowheads="1"/>
          </p:cNvSpPr>
          <p:nvPr/>
        </p:nvSpPr>
        <p:spPr bwMode="auto">
          <a:xfrm>
            <a:off x="1143000" y="3411538"/>
            <a:ext cx="1441450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Ergebnis:</a:t>
            </a:r>
          </a:p>
        </p:txBody>
      </p:sp>
      <p:sp>
        <p:nvSpPr>
          <p:cNvPr id="821253" name="Text Box 5"/>
          <p:cNvSpPr txBox="1">
            <a:spLocks noChangeArrowheads="1"/>
          </p:cNvSpPr>
          <p:nvPr/>
        </p:nvSpPr>
        <p:spPr bwMode="auto">
          <a:xfrm>
            <a:off x="3652838" y="1157288"/>
            <a:ext cx="57610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/>
              <a:t>[Detaillierte Beschreibung der technischen, organisatorischen </a:t>
            </a:r>
          </a:p>
          <a:p>
            <a:pPr eaLnBrk="0" hangingPunct="0"/>
            <a:r>
              <a:rPr lang="de-DE" sz="1600" i="1"/>
              <a:t>und wirtschaftlichen Auswirkungen der Modularisierung von </a:t>
            </a:r>
          </a:p>
          <a:p>
            <a:pPr eaLnBrk="0" hangingPunct="0"/>
            <a:r>
              <a:rPr lang="de-DE" sz="1600" i="1"/>
              <a:t>Produktionssystemne]</a:t>
            </a:r>
          </a:p>
        </p:txBody>
      </p:sp>
      <p:sp>
        <p:nvSpPr>
          <p:cNvPr id="821254" name="Text Box 6"/>
          <p:cNvSpPr txBox="1">
            <a:spLocks noChangeArrowheads="1"/>
          </p:cNvSpPr>
          <p:nvPr/>
        </p:nvSpPr>
        <p:spPr bwMode="auto">
          <a:xfrm>
            <a:off x="3652838" y="3425825"/>
            <a:ext cx="16827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/>
              <a:t>[Methode</a:t>
            </a:r>
          </a:p>
          <a:p>
            <a:pPr eaLnBrk="0" hangingPunct="0"/>
            <a:r>
              <a:rPr lang="de-DE" sz="1600" i="1"/>
              <a:t>Klassifizierung</a:t>
            </a:r>
          </a:p>
          <a:p>
            <a:pPr eaLnBrk="0" hangingPunct="0"/>
            <a:r>
              <a:rPr lang="de-DE" sz="1600" i="1"/>
              <a:t>Vorgehensweise</a:t>
            </a:r>
          </a:p>
          <a:p>
            <a:pPr eaLnBrk="0" hangingPunct="0"/>
            <a:r>
              <a:rPr lang="de-DE" sz="1600" i="1"/>
              <a:t>...]</a:t>
            </a:r>
            <a:endParaRPr lang="de-DE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Forschungsmethodik</a:t>
            </a:r>
          </a:p>
        </p:txBody>
      </p:sp>
      <p:sp>
        <p:nvSpPr>
          <p:cNvPr id="822279" name="Text Box 7"/>
          <p:cNvSpPr txBox="1">
            <a:spLocks noChangeArrowheads="1"/>
          </p:cNvSpPr>
          <p:nvPr/>
        </p:nvSpPr>
        <p:spPr bwMode="auto">
          <a:xfrm>
            <a:off x="1066800" y="836613"/>
            <a:ext cx="2160588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Argumentation:</a:t>
            </a:r>
          </a:p>
        </p:txBody>
      </p:sp>
      <p:sp>
        <p:nvSpPr>
          <p:cNvPr id="822281" name="Text Box 9"/>
          <p:cNvSpPr txBox="1">
            <a:spLocks noChangeArrowheads="1"/>
          </p:cNvSpPr>
          <p:nvPr/>
        </p:nvSpPr>
        <p:spPr bwMode="auto">
          <a:xfrm>
            <a:off x="1066800" y="4724400"/>
            <a:ext cx="2160588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Erkenntnisgewinn:</a:t>
            </a:r>
          </a:p>
        </p:txBody>
      </p:sp>
      <p:sp>
        <p:nvSpPr>
          <p:cNvPr id="822282" name="Text Box 10"/>
          <p:cNvSpPr txBox="1">
            <a:spLocks noChangeArrowheads="1"/>
          </p:cNvSpPr>
          <p:nvPr/>
        </p:nvSpPr>
        <p:spPr bwMode="auto">
          <a:xfrm>
            <a:off x="1066800" y="3135313"/>
            <a:ext cx="2160588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Prüfstrategie:</a:t>
            </a:r>
          </a:p>
        </p:txBody>
      </p:sp>
      <p:grpSp>
        <p:nvGrpSpPr>
          <p:cNvPr id="822310" name="Group 38"/>
          <p:cNvGrpSpPr>
            <a:grpSpLocks/>
          </p:cNvGrpSpPr>
          <p:nvPr/>
        </p:nvGrpSpPr>
        <p:grpSpPr bwMode="auto">
          <a:xfrm>
            <a:off x="1066800" y="1293813"/>
            <a:ext cx="3887788" cy="1752600"/>
            <a:chOff x="672" y="864"/>
            <a:chExt cx="2448" cy="1104"/>
          </a:xfrm>
        </p:grpSpPr>
        <p:sp>
          <p:nvSpPr>
            <p:cNvPr id="822283" name="Text Box 11"/>
            <p:cNvSpPr txBox="1">
              <a:spLocks noChangeArrowheads="1"/>
            </p:cNvSpPr>
            <p:nvPr/>
          </p:nvSpPr>
          <p:spPr bwMode="auto">
            <a:xfrm>
              <a:off x="761" y="864"/>
              <a:ext cx="2359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190500" indent="-1905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DE" sz="1400" b="1" dirty="0">
                  <a:latin typeface="Arial" charset="0"/>
                </a:rPr>
                <a:t>Induktiv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 dirty="0">
                  <a:latin typeface="Arial" charset="0"/>
                </a:rPr>
                <a:t>Schluss von Einzelfällen auf grundlegende, allgemeingültige Sätze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 dirty="0" smtClean="0">
                  <a:latin typeface="Arial" charset="0"/>
                </a:rPr>
                <a:t>Einzelfall-Betrachtung</a:t>
              </a:r>
              <a:r>
                <a:rPr lang="de-DE" sz="1400" dirty="0">
                  <a:latin typeface="Arial" charset="0"/>
                </a:rPr>
                <a:t>:</a:t>
              </a:r>
              <a:br>
                <a:rPr lang="de-DE" sz="1400" dirty="0">
                  <a:latin typeface="Arial" charset="0"/>
                </a:rPr>
              </a:br>
              <a:r>
                <a:rPr lang="de-DE" sz="1400" dirty="0">
                  <a:latin typeface="Arial" charset="0"/>
                </a:rPr>
                <a:t>wenn nicht eindeutig begründet, werden (min.) 3 Fälle (Beispiele) benötigt, die die These des Einzelfalls bestätigen</a:t>
              </a:r>
              <a:endParaRPr lang="de-DE" sz="1200" b="1" dirty="0">
                <a:latin typeface="Arial" charset="0"/>
              </a:endParaRPr>
            </a:p>
          </p:txBody>
        </p:sp>
        <p:sp>
          <p:nvSpPr>
            <p:cNvPr id="822284" name="Rectangle 12"/>
            <p:cNvSpPr>
              <a:spLocks noChangeArrowheads="1"/>
            </p:cNvSpPr>
            <p:nvPr/>
          </p:nvSpPr>
          <p:spPr bwMode="auto">
            <a:xfrm>
              <a:off x="672" y="914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/>
            <a:p>
              <a:endParaRPr lang="de-DE"/>
            </a:p>
          </p:txBody>
        </p:sp>
      </p:grpSp>
      <p:grpSp>
        <p:nvGrpSpPr>
          <p:cNvPr id="822286" name="Group 14"/>
          <p:cNvGrpSpPr>
            <a:grpSpLocks/>
          </p:cNvGrpSpPr>
          <p:nvPr/>
        </p:nvGrpSpPr>
        <p:grpSpPr bwMode="auto">
          <a:xfrm>
            <a:off x="1066800" y="3668713"/>
            <a:ext cx="2771775" cy="912812"/>
            <a:chOff x="1104" y="1111"/>
            <a:chExt cx="1745" cy="575"/>
          </a:xfrm>
        </p:grpSpPr>
        <p:sp>
          <p:nvSpPr>
            <p:cNvPr id="822287" name="Text Box 15"/>
            <p:cNvSpPr txBox="1">
              <a:spLocks noChangeArrowheads="1"/>
            </p:cNvSpPr>
            <p:nvPr/>
          </p:nvSpPr>
          <p:spPr bwMode="auto">
            <a:xfrm>
              <a:off x="1200" y="1111"/>
              <a:ext cx="1649" cy="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/>
                <a:t>Diskursiv</a:t>
              </a:r>
            </a:p>
            <a:p>
              <a:pPr eaLnBrk="0" hangingPunct="0"/>
              <a:r>
                <a:rPr lang="de-DE" sz="1400"/>
                <a:t>(Evidenz durch Argumentation/</a:t>
              </a:r>
              <a:br>
                <a:rPr lang="de-DE" sz="1400"/>
              </a:br>
              <a:r>
                <a:rPr lang="de-DE" sz="1400"/>
                <a:t>  kritische Diskussion)</a:t>
              </a:r>
            </a:p>
            <a:p>
              <a:pPr eaLnBrk="0" hangingPunct="0"/>
              <a:endParaRPr lang="de-DE" sz="1200" b="1"/>
            </a:p>
          </p:txBody>
        </p:sp>
        <p:sp>
          <p:nvSpPr>
            <p:cNvPr id="822288" name="Rectangle 16"/>
            <p:cNvSpPr>
              <a:spLocks noChangeArrowheads="1"/>
            </p:cNvSpPr>
            <p:nvPr/>
          </p:nvSpPr>
          <p:spPr bwMode="auto">
            <a:xfrm>
              <a:off x="1104" y="1161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grpSp>
        <p:nvGrpSpPr>
          <p:cNvPr id="822289" name="Group 17"/>
          <p:cNvGrpSpPr>
            <a:grpSpLocks/>
          </p:cNvGrpSpPr>
          <p:nvPr/>
        </p:nvGrpSpPr>
        <p:grpSpPr bwMode="auto">
          <a:xfrm>
            <a:off x="1066800" y="5273675"/>
            <a:ext cx="3890963" cy="517525"/>
            <a:chOff x="1104" y="1111"/>
            <a:chExt cx="2450" cy="326"/>
          </a:xfrm>
        </p:grpSpPr>
        <p:sp>
          <p:nvSpPr>
            <p:cNvPr id="822290" name="Text Box 18"/>
            <p:cNvSpPr txBox="1">
              <a:spLocks noChangeArrowheads="1"/>
            </p:cNvSpPr>
            <p:nvPr/>
          </p:nvSpPr>
          <p:spPr bwMode="auto">
            <a:xfrm>
              <a:off x="1200" y="1111"/>
              <a:ext cx="2354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/>
                <a:t>Erweiterung der Theorie /</a:t>
              </a:r>
            </a:p>
            <a:p>
              <a:pPr eaLnBrk="0" hangingPunct="0"/>
              <a:r>
                <a:rPr lang="de-DE" sz="1400" b="1"/>
                <a:t>bestehender Anwendungszusammenhang</a:t>
              </a:r>
            </a:p>
          </p:txBody>
        </p:sp>
        <p:sp>
          <p:nvSpPr>
            <p:cNvPr id="822291" name="Rectangle 19"/>
            <p:cNvSpPr>
              <a:spLocks noChangeArrowheads="1"/>
            </p:cNvSpPr>
            <p:nvPr/>
          </p:nvSpPr>
          <p:spPr bwMode="auto">
            <a:xfrm>
              <a:off x="1104" y="1161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grpSp>
        <p:nvGrpSpPr>
          <p:cNvPr id="822295" name="Group 23"/>
          <p:cNvGrpSpPr>
            <a:grpSpLocks/>
          </p:cNvGrpSpPr>
          <p:nvPr/>
        </p:nvGrpSpPr>
        <p:grpSpPr bwMode="auto">
          <a:xfrm>
            <a:off x="5411788" y="5273675"/>
            <a:ext cx="3767137" cy="517525"/>
            <a:chOff x="1104" y="1111"/>
            <a:chExt cx="2372" cy="326"/>
          </a:xfrm>
        </p:grpSpPr>
        <p:sp>
          <p:nvSpPr>
            <p:cNvPr id="822296" name="Text Box 24"/>
            <p:cNvSpPr txBox="1">
              <a:spLocks noChangeArrowheads="1"/>
            </p:cNvSpPr>
            <p:nvPr/>
          </p:nvSpPr>
          <p:spPr bwMode="auto">
            <a:xfrm>
              <a:off x="1200" y="1111"/>
              <a:ext cx="227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/>
                <a:t>Rückgriff auf bestehende Theorie /</a:t>
              </a:r>
            </a:p>
            <a:p>
              <a:pPr eaLnBrk="0" hangingPunct="0"/>
              <a:r>
                <a:rPr lang="de-DE" sz="1400" b="1"/>
                <a:t>Erweiterter Anwendungszusammenhang</a:t>
              </a:r>
            </a:p>
          </p:txBody>
        </p:sp>
        <p:sp>
          <p:nvSpPr>
            <p:cNvPr id="822297" name="Rectangle 25"/>
            <p:cNvSpPr>
              <a:spLocks noChangeArrowheads="1"/>
            </p:cNvSpPr>
            <p:nvPr/>
          </p:nvSpPr>
          <p:spPr bwMode="auto">
            <a:xfrm>
              <a:off x="1104" y="1161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grpSp>
        <p:nvGrpSpPr>
          <p:cNvPr id="822298" name="Group 26"/>
          <p:cNvGrpSpPr>
            <a:grpSpLocks/>
          </p:cNvGrpSpPr>
          <p:nvPr/>
        </p:nvGrpSpPr>
        <p:grpSpPr bwMode="auto">
          <a:xfrm>
            <a:off x="5411788" y="3668712"/>
            <a:ext cx="4049711" cy="923924"/>
            <a:chOff x="1104" y="1111"/>
            <a:chExt cx="2550" cy="582"/>
          </a:xfrm>
        </p:grpSpPr>
        <p:sp>
          <p:nvSpPr>
            <p:cNvPr id="822299" name="Text Box 27"/>
            <p:cNvSpPr txBox="1">
              <a:spLocks noChangeArrowheads="1"/>
            </p:cNvSpPr>
            <p:nvPr/>
          </p:nvSpPr>
          <p:spPr bwMode="auto">
            <a:xfrm>
              <a:off x="1200" y="1111"/>
              <a:ext cx="2454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 dirty="0"/>
                <a:t>Empirisch</a:t>
              </a:r>
            </a:p>
            <a:p>
              <a:pPr eaLnBrk="0" hangingPunct="0"/>
              <a:r>
                <a:rPr lang="de-DE" sz="1400" dirty="0"/>
                <a:t>(Exemplarisch durch </a:t>
              </a:r>
              <a:r>
                <a:rPr lang="de-DE" sz="1400" dirty="0">
                  <a:cs typeface="Arial" charset="0"/>
                </a:rPr>
                <a:t>≥</a:t>
              </a:r>
              <a:r>
                <a:rPr lang="de-DE" sz="1400" dirty="0"/>
                <a:t>1 Fallbeispiel od.</a:t>
              </a:r>
              <a:br>
                <a:rPr lang="de-DE" sz="1400" dirty="0"/>
              </a:br>
              <a:r>
                <a:rPr lang="de-DE" sz="1400" dirty="0"/>
                <a:t> </a:t>
              </a:r>
              <a:r>
                <a:rPr lang="de-DE" sz="1400" dirty="0" smtClean="0"/>
                <a:t>statistisch </a:t>
              </a:r>
              <a:r>
                <a:rPr lang="de-DE" sz="1400" dirty="0"/>
                <a:t>durch Auswertung von n&gt;&gt;1 Fällen)</a:t>
              </a:r>
            </a:p>
            <a:p>
              <a:pPr eaLnBrk="0" hangingPunct="0"/>
              <a:endParaRPr lang="de-DE" sz="1200" b="1" dirty="0"/>
            </a:p>
          </p:txBody>
        </p:sp>
        <p:sp>
          <p:nvSpPr>
            <p:cNvPr id="822300" name="Rectangle 28"/>
            <p:cNvSpPr>
              <a:spLocks noChangeArrowheads="1"/>
            </p:cNvSpPr>
            <p:nvPr/>
          </p:nvSpPr>
          <p:spPr bwMode="auto">
            <a:xfrm>
              <a:off x="1104" y="1161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grpSp>
        <p:nvGrpSpPr>
          <p:cNvPr id="822311" name="Group 39"/>
          <p:cNvGrpSpPr>
            <a:grpSpLocks/>
          </p:cNvGrpSpPr>
          <p:nvPr/>
        </p:nvGrpSpPr>
        <p:grpSpPr bwMode="auto">
          <a:xfrm>
            <a:off x="5411788" y="1293813"/>
            <a:ext cx="3887787" cy="1752600"/>
            <a:chOff x="672" y="864"/>
            <a:chExt cx="2448" cy="1104"/>
          </a:xfrm>
        </p:grpSpPr>
        <p:sp>
          <p:nvSpPr>
            <p:cNvPr id="822312" name="Text Box 40"/>
            <p:cNvSpPr txBox="1">
              <a:spLocks noChangeArrowheads="1"/>
            </p:cNvSpPr>
            <p:nvPr/>
          </p:nvSpPr>
          <p:spPr bwMode="auto">
            <a:xfrm>
              <a:off x="761" y="864"/>
              <a:ext cx="2359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190500" indent="-1905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indent="-1143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DE" sz="1400" b="1">
                  <a:latin typeface="Arial" charset="0"/>
                </a:rPr>
                <a:t>Deduktiv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 charset="0"/>
                </a:rPr>
                <a:t>Aus allgemeinen Sätzen konkret komplizierte Sätze ableiten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 charset="0"/>
                </a:rPr>
                <a:t>Ansatz muss sehr gut begründet sein</a:t>
              </a:r>
            </a:p>
            <a:p>
              <a:pPr lvl="1"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 charset="0"/>
                </a:rPr>
                <a:t>sehr viel impliziertes Wissen erforderlich</a:t>
              </a:r>
            </a:p>
            <a:p>
              <a:pPr lvl="1"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 charset="0"/>
                </a:rPr>
                <a:t>Beweisführung aufwendiger</a:t>
              </a:r>
            </a:p>
            <a:p>
              <a:endParaRPr lang="de-DE" sz="1200" b="1">
                <a:latin typeface="Arial" charset="0"/>
              </a:endParaRPr>
            </a:p>
          </p:txBody>
        </p:sp>
        <p:sp>
          <p:nvSpPr>
            <p:cNvPr id="822313" name="Rectangle 41"/>
            <p:cNvSpPr>
              <a:spLocks noChangeArrowheads="1"/>
            </p:cNvSpPr>
            <p:nvPr/>
          </p:nvSpPr>
          <p:spPr bwMode="auto">
            <a:xfrm>
              <a:off x="672" y="914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/>
            <a:p>
              <a:endParaRPr 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356" name="Oval 60"/>
          <p:cNvSpPr>
            <a:spLocks noChangeArrowheads="1"/>
          </p:cNvSpPr>
          <p:nvPr/>
        </p:nvSpPr>
        <p:spPr bwMode="auto">
          <a:xfrm rot="2148824">
            <a:off x="2425700" y="3360738"/>
            <a:ext cx="536575" cy="1371600"/>
          </a:xfrm>
          <a:prstGeom prst="ellipse">
            <a:avLst/>
          </a:prstGeom>
          <a:solidFill>
            <a:srgbClr val="DDDDDD"/>
          </a:solidFill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357" name="Oval 61"/>
          <p:cNvSpPr>
            <a:spLocks noChangeArrowheads="1"/>
          </p:cNvSpPr>
          <p:nvPr/>
        </p:nvSpPr>
        <p:spPr bwMode="auto">
          <a:xfrm rot="8923787">
            <a:off x="7132638" y="3614738"/>
            <a:ext cx="515937" cy="1295400"/>
          </a:xfrm>
          <a:prstGeom prst="ellipse">
            <a:avLst/>
          </a:prstGeom>
          <a:solidFill>
            <a:srgbClr val="DDDDDD"/>
          </a:solidFill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381" name="Freeform 85"/>
          <p:cNvSpPr>
            <a:spLocks/>
          </p:cNvSpPr>
          <p:nvPr/>
        </p:nvSpPr>
        <p:spPr bwMode="auto">
          <a:xfrm>
            <a:off x="3189288" y="2540000"/>
            <a:ext cx="3805237" cy="1120775"/>
          </a:xfrm>
          <a:custGeom>
            <a:avLst/>
            <a:gdLst>
              <a:gd name="T0" fmla="*/ 2280 w 2397"/>
              <a:gd name="T1" fmla="*/ 478 h 706"/>
              <a:gd name="T2" fmla="*/ 2167 w 2397"/>
              <a:gd name="T3" fmla="*/ 699 h 706"/>
              <a:gd name="T4" fmla="*/ 1630 w 2397"/>
              <a:gd name="T5" fmla="*/ 433 h 706"/>
              <a:gd name="T6" fmla="*/ 1103 w 2397"/>
              <a:gd name="T7" fmla="*/ 325 h 706"/>
              <a:gd name="T8" fmla="*/ 636 w 2397"/>
              <a:gd name="T9" fmla="*/ 394 h 706"/>
              <a:gd name="T10" fmla="*/ 237 w 2397"/>
              <a:gd name="T11" fmla="*/ 586 h 706"/>
              <a:gd name="T12" fmla="*/ 89 w 2397"/>
              <a:gd name="T13" fmla="*/ 330 h 706"/>
              <a:gd name="T14" fmla="*/ 774 w 2397"/>
              <a:gd name="T15" fmla="*/ 64 h 706"/>
              <a:gd name="T16" fmla="*/ 1527 w 2397"/>
              <a:gd name="T17" fmla="*/ 69 h 706"/>
              <a:gd name="T18" fmla="*/ 2280 w 2397"/>
              <a:gd name="T19" fmla="*/ 478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97" h="706">
                <a:moveTo>
                  <a:pt x="2280" y="478"/>
                </a:moveTo>
                <a:cubicBezTo>
                  <a:pt x="2397" y="576"/>
                  <a:pt x="2275" y="706"/>
                  <a:pt x="2167" y="699"/>
                </a:cubicBezTo>
                <a:cubicBezTo>
                  <a:pt x="2059" y="692"/>
                  <a:pt x="1807" y="495"/>
                  <a:pt x="1630" y="433"/>
                </a:cubicBezTo>
                <a:cubicBezTo>
                  <a:pt x="1453" y="371"/>
                  <a:pt x="1269" y="332"/>
                  <a:pt x="1103" y="325"/>
                </a:cubicBezTo>
                <a:cubicBezTo>
                  <a:pt x="937" y="318"/>
                  <a:pt x="780" y="351"/>
                  <a:pt x="636" y="394"/>
                </a:cubicBezTo>
                <a:cubicBezTo>
                  <a:pt x="492" y="437"/>
                  <a:pt x="328" y="597"/>
                  <a:pt x="237" y="586"/>
                </a:cubicBezTo>
                <a:cubicBezTo>
                  <a:pt x="146" y="575"/>
                  <a:pt x="0" y="417"/>
                  <a:pt x="89" y="330"/>
                </a:cubicBezTo>
                <a:cubicBezTo>
                  <a:pt x="178" y="243"/>
                  <a:pt x="534" y="107"/>
                  <a:pt x="774" y="64"/>
                </a:cubicBezTo>
                <a:cubicBezTo>
                  <a:pt x="1014" y="21"/>
                  <a:pt x="1276" y="0"/>
                  <a:pt x="1527" y="69"/>
                </a:cubicBezTo>
                <a:cubicBezTo>
                  <a:pt x="1778" y="138"/>
                  <a:pt x="2137" y="354"/>
                  <a:pt x="2280" y="478"/>
                </a:cubicBezTo>
                <a:close/>
              </a:path>
            </a:pathLst>
          </a:custGeom>
          <a:solidFill>
            <a:srgbClr val="DDDDDD"/>
          </a:solidFill>
          <a:ln w="158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Spannungsbogen Vorlage (Strukturierungshilfe)</a:t>
            </a:r>
          </a:p>
        </p:txBody>
      </p:sp>
      <p:sp>
        <p:nvSpPr>
          <p:cNvPr id="823346" name="Text Box 50"/>
          <p:cNvSpPr txBox="1">
            <a:spLocks noChangeArrowheads="1"/>
          </p:cNvSpPr>
          <p:nvPr/>
        </p:nvSpPr>
        <p:spPr bwMode="auto">
          <a:xfrm>
            <a:off x="198438" y="2420938"/>
            <a:ext cx="2057400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Relevanter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Praxiszusammenhang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Problemrelevanz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Problemaktualität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Anforderungen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de-DE" sz="1200" b="1">
              <a:latin typeface="Arial" charset="0"/>
            </a:endParaRPr>
          </a:p>
        </p:txBody>
      </p:sp>
      <p:sp>
        <p:nvSpPr>
          <p:cNvPr id="823349" name="Text Box 53"/>
          <p:cNvSpPr txBox="1">
            <a:spLocks noChangeArrowheads="1"/>
          </p:cNvSpPr>
          <p:nvPr/>
        </p:nvSpPr>
        <p:spPr bwMode="auto">
          <a:xfrm>
            <a:off x="117475" y="4652963"/>
            <a:ext cx="35639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79388" indent="-1793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Einleitung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Situation produzierender Unternehmen...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de-DE" sz="1400">
              <a:latin typeface="Arial" charset="0"/>
            </a:endParaRPr>
          </a:p>
        </p:txBody>
      </p:sp>
      <p:sp>
        <p:nvSpPr>
          <p:cNvPr id="823352" name="Text Box 56"/>
          <p:cNvSpPr txBox="1">
            <a:spLocks noChangeArrowheads="1"/>
          </p:cNvSpPr>
          <p:nvPr/>
        </p:nvSpPr>
        <p:spPr bwMode="auto">
          <a:xfrm>
            <a:off x="1752600" y="1371600"/>
            <a:ext cx="17113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Relevante Theorie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Theorie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Methoden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Abgrenzung</a:t>
            </a:r>
          </a:p>
        </p:txBody>
      </p:sp>
      <p:sp>
        <p:nvSpPr>
          <p:cNvPr id="823353" name="Text Box 57"/>
          <p:cNvSpPr txBox="1">
            <a:spLocks noChangeArrowheads="1"/>
          </p:cNvSpPr>
          <p:nvPr/>
        </p:nvSpPr>
        <p:spPr bwMode="auto">
          <a:xfrm>
            <a:off x="6783388" y="1828800"/>
            <a:ext cx="16525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Detaillierung der</a:t>
            </a:r>
          </a:p>
          <a:p>
            <a:r>
              <a:rPr lang="de-DE" sz="1400" b="1">
                <a:latin typeface="Arial" charset="0"/>
              </a:rPr>
              <a:t>Konzeptelemente</a:t>
            </a:r>
            <a:endParaRPr lang="de-DE" sz="1400">
              <a:latin typeface="Arial" charset="0"/>
            </a:endParaRPr>
          </a:p>
        </p:txBody>
      </p:sp>
      <p:sp>
        <p:nvSpPr>
          <p:cNvPr id="823360" name="Text Box 64"/>
          <p:cNvSpPr txBox="1">
            <a:spLocks noChangeArrowheads="1"/>
          </p:cNvSpPr>
          <p:nvPr/>
        </p:nvSpPr>
        <p:spPr bwMode="auto">
          <a:xfrm>
            <a:off x="4737100" y="990600"/>
            <a:ext cx="1589088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Lösungskonzept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Aussage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Methode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Rahmen</a:t>
            </a:r>
          </a:p>
        </p:txBody>
      </p:sp>
      <p:sp>
        <p:nvSpPr>
          <p:cNvPr id="823301" name="AutoShape 5"/>
          <p:cNvSpPr>
            <a:spLocks noChangeArrowheads="1"/>
          </p:cNvSpPr>
          <p:nvPr/>
        </p:nvSpPr>
        <p:spPr bwMode="auto">
          <a:xfrm>
            <a:off x="2074863" y="2852738"/>
            <a:ext cx="5759450" cy="5757862"/>
          </a:xfrm>
          <a:custGeom>
            <a:avLst/>
            <a:gdLst>
              <a:gd name="G0" fmla="+- 10800 0 0"/>
              <a:gd name="G1" fmla="+- -11782956 0 0"/>
              <a:gd name="G2" fmla="+- 0 0 -11782956"/>
              <a:gd name="T0" fmla="*/ 0 256 1"/>
              <a:gd name="T1" fmla="*/ 180 256 1"/>
              <a:gd name="G3" fmla="+- -11782956 T0 T1"/>
              <a:gd name="T2" fmla="*/ 0 256 1"/>
              <a:gd name="T3" fmla="*/ 90 256 1"/>
              <a:gd name="G4" fmla="+- -11782956 T2 T3"/>
              <a:gd name="G5" fmla="*/ G4 2 1"/>
              <a:gd name="T4" fmla="*/ 90 256 1"/>
              <a:gd name="T5" fmla="*/ 0 256 1"/>
              <a:gd name="G6" fmla="+- -11782956 T4 T5"/>
              <a:gd name="G7" fmla="*/ G6 2 1"/>
              <a:gd name="G8" fmla="abs -11782956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800"/>
              <a:gd name="G18" fmla="*/ 10800 1 2"/>
              <a:gd name="G19" fmla="+- G18 5400 0"/>
              <a:gd name="G20" fmla="cos G19 -11782956"/>
              <a:gd name="G21" fmla="sin G19 -11782956"/>
              <a:gd name="G22" fmla="+- G20 10800 0"/>
              <a:gd name="G23" fmla="+- G21 10800 0"/>
              <a:gd name="G24" fmla="+- 10800 0 G20"/>
              <a:gd name="G25" fmla="+- 10800 10800 0"/>
              <a:gd name="G26" fmla="?: G9 G17 G25"/>
              <a:gd name="G27" fmla="?: G9 0 21600"/>
              <a:gd name="G28" fmla="cos 10800 -11782956"/>
              <a:gd name="G29" fmla="sin 10800 -11782956"/>
              <a:gd name="G30" fmla="sin 10800 -11782956"/>
              <a:gd name="G31" fmla="+- G28 10800 0"/>
              <a:gd name="G32" fmla="+- G29 10800 0"/>
              <a:gd name="G33" fmla="+- G30 10800 0"/>
              <a:gd name="G34" fmla="?: G4 0 G31"/>
              <a:gd name="G35" fmla="?: -11782956 G34 0"/>
              <a:gd name="G36" fmla="?: G6 G35 G31"/>
              <a:gd name="G37" fmla="+- 21600 0 G36"/>
              <a:gd name="G38" fmla="?: G4 0 G33"/>
              <a:gd name="G39" fmla="?: -11782956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0 w 21600"/>
              <a:gd name="T15" fmla="*/ 10761 h 21600"/>
              <a:gd name="T16" fmla="*/ 10800 w 21600"/>
              <a:gd name="T17" fmla="*/ 0 h 21600"/>
              <a:gd name="T18" fmla="*/ 21600 w 21600"/>
              <a:gd name="T19" fmla="*/ 1076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0" y="10761"/>
                </a:moveTo>
                <a:cubicBezTo>
                  <a:pt x="21" y="4811"/>
                  <a:pt x="4850" y="-1"/>
                  <a:pt x="10800" y="0"/>
                </a:cubicBezTo>
                <a:cubicBezTo>
                  <a:pt x="16749" y="0"/>
                  <a:pt x="21578" y="4811"/>
                  <a:pt x="21599" y="10761"/>
                </a:cubicBezTo>
                <a:cubicBezTo>
                  <a:pt x="21578" y="4811"/>
                  <a:pt x="16749" y="-1"/>
                  <a:pt x="10799" y="0"/>
                </a:cubicBezTo>
                <a:cubicBezTo>
                  <a:pt x="4850" y="0"/>
                  <a:pt x="21" y="4811"/>
                  <a:pt x="0" y="10761"/>
                </a:cubicBezTo>
                <a:close/>
              </a:path>
            </a:pathLst>
          </a:custGeom>
          <a:solidFill>
            <a:schemeClr val="hlink"/>
          </a:solidFill>
          <a:ln w="15875" cap="rnd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0" name="Line 4"/>
          <p:cNvSpPr>
            <a:spLocks noChangeShapeType="1"/>
          </p:cNvSpPr>
          <p:nvPr/>
        </p:nvSpPr>
        <p:spPr bwMode="auto">
          <a:xfrm>
            <a:off x="1712913" y="5716588"/>
            <a:ext cx="6481762" cy="0"/>
          </a:xfrm>
          <a:prstGeom prst="line">
            <a:avLst/>
          </a:prstGeom>
          <a:noFill/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2" name="Oval 6"/>
          <p:cNvSpPr>
            <a:spLocks noChangeArrowheads="1"/>
          </p:cNvSpPr>
          <p:nvPr/>
        </p:nvSpPr>
        <p:spPr bwMode="auto">
          <a:xfrm>
            <a:off x="1981200" y="5218113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3" name="Text Box 7"/>
          <p:cNvSpPr txBox="1">
            <a:spLocks noChangeArrowheads="1"/>
          </p:cNvSpPr>
          <p:nvPr/>
        </p:nvSpPr>
        <p:spPr bwMode="auto">
          <a:xfrm>
            <a:off x="2209800" y="5214938"/>
            <a:ext cx="9493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Motivation</a:t>
            </a:r>
          </a:p>
        </p:txBody>
      </p:sp>
      <p:sp>
        <p:nvSpPr>
          <p:cNvPr id="823304" name="Oval 8"/>
          <p:cNvSpPr>
            <a:spLocks noChangeArrowheads="1"/>
          </p:cNvSpPr>
          <p:nvPr/>
        </p:nvSpPr>
        <p:spPr bwMode="auto">
          <a:xfrm>
            <a:off x="2335213" y="4300538"/>
            <a:ext cx="180975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5" name="Text Box 9"/>
          <p:cNvSpPr txBox="1">
            <a:spLocks noChangeArrowheads="1"/>
          </p:cNvSpPr>
          <p:nvPr/>
        </p:nvSpPr>
        <p:spPr bwMode="auto">
          <a:xfrm>
            <a:off x="2516188" y="4376738"/>
            <a:ext cx="1041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Grundlagen</a:t>
            </a:r>
          </a:p>
        </p:txBody>
      </p:sp>
      <p:sp>
        <p:nvSpPr>
          <p:cNvPr id="823306" name="Oval 10"/>
          <p:cNvSpPr>
            <a:spLocks noChangeArrowheads="1"/>
          </p:cNvSpPr>
          <p:nvPr/>
        </p:nvSpPr>
        <p:spPr bwMode="auto">
          <a:xfrm>
            <a:off x="2870200" y="3587750"/>
            <a:ext cx="179388" cy="179388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7" name="Text Box 11"/>
          <p:cNvSpPr txBox="1">
            <a:spLocks noChangeArrowheads="1"/>
          </p:cNvSpPr>
          <p:nvPr/>
        </p:nvSpPr>
        <p:spPr bwMode="auto">
          <a:xfrm>
            <a:off x="2973388" y="3767138"/>
            <a:ext cx="10747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Abgrenzung</a:t>
            </a:r>
          </a:p>
        </p:txBody>
      </p:sp>
      <p:sp>
        <p:nvSpPr>
          <p:cNvPr id="823308" name="Oval 12"/>
          <p:cNvSpPr>
            <a:spLocks noChangeArrowheads="1"/>
          </p:cNvSpPr>
          <p:nvPr/>
        </p:nvSpPr>
        <p:spPr bwMode="auto">
          <a:xfrm>
            <a:off x="3659188" y="30051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9" name="Text Box 13"/>
          <p:cNvSpPr txBox="1">
            <a:spLocks noChangeArrowheads="1"/>
          </p:cNvSpPr>
          <p:nvPr/>
        </p:nvSpPr>
        <p:spPr bwMode="auto">
          <a:xfrm>
            <a:off x="3506788" y="3233738"/>
            <a:ext cx="94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Lösungs-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hypothese</a:t>
            </a:r>
          </a:p>
        </p:txBody>
      </p:sp>
      <p:sp>
        <p:nvSpPr>
          <p:cNvPr id="823310" name="Oval 14"/>
          <p:cNvSpPr>
            <a:spLocks noChangeArrowheads="1"/>
          </p:cNvSpPr>
          <p:nvPr/>
        </p:nvSpPr>
        <p:spPr bwMode="auto">
          <a:xfrm>
            <a:off x="4864100" y="2776538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1" name="Text Box 15"/>
          <p:cNvSpPr txBox="1">
            <a:spLocks noChangeArrowheads="1"/>
          </p:cNvSpPr>
          <p:nvPr/>
        </p:nvSpPr>
        <p:spPr bwMode="auto">
          <a:xfrm>
            <a:off x="4205288" y="3005138"/>
            <a:ext cx="1497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200" b="1">
                <a:latin typeface="Arial" charset="0"/>
              </a:rPr>
              <a:t>Hauptforschungs-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ergebnis</a:t>
            </a:r>
          </a:p>
        </p:txBody>
      </p:sp>
      <p:sp>
        <p:nvSpPr>
          <p:cNvPr id="823312" name="Oval 16"/>
          <p:cNvSpPr>
            <a:spLocks noChangeArrowheads="1"/>
          </p:cNvSpPr>
          <p:nvPr/>
        </p:nvSpPr>
        <p:spPr bwMode="auto">
          <a:xfrm>
            <a:off x="5792788" y="29289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3" name="Text Box 17"/>
          <p:cNvSpPr txBox="1">
            <a:spLocks noChangeArrowheads="1"/>
          </p:cNvSpPr>
          <p:nvPr/>
        </p:nvSpPr>
        <p:spPr bwMode="auto">
          <a:xfrm>
            <a:off x="5149850" y="3157538"/>
            <a:ext cx="98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Aus-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detaillieren</a:t>
            </a:r>
          </a:p>
        </p:txBody>
      </p:sp>
      <p:sp>
        <p:nvSpPr>
          <p:cNvPr id="823314" name="Oval 18"/>
          <p:cNvSpPr>
            <a:spLocks noChangeArrowheads="1"/>
          </p:cNvSpPr>
          <p:nvPr/>
        </p:nvSpPr>
        <p:spPr bwMode="auto">
          <a:xfrm>
            <a:off x="6527800" y="3309938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5" name="Text Box 19"/>
          <p:cNvSpPr txBox="1">
            <a:spLocks noChangeArrowheads="1"/>
          </p:cNvSpPr>
          <p:nvPr/>
        </p:nvSpPr>
        <p:spPr bwMode="auto">
          <a:xfrm>
            <a:off x="5472113" y="3568700"/>
            <a:ext cx="1311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Umsetzen, Tool</a:t>
            </a:r>
          </a:p>
        </p:txBody>
      </p:sp>
      <p:sp>
        <p:nvSpPr>
          <p:cNvPr id="823316" name="Oval 20"/>
          <p:cNvSpPr>
            <a:spLocks noChangeArrowheads="1"/>
          </p:cNvSpPr>
          <p:nvPr/>
        </p:nvSpPr>
        <p:spPr bwMode="auto">
          <a:xfrm>
            <a:off x="7089775" y="3843338"/>
            <a:ext cx="177800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7" name="Text Box 21"/>
          <p:cNvSpPr txBox="1">
            <a:spLocks noChangeArrowheads="1"/>
          </p:cNvSpPr>
          <p:nvPr/>
        </p:nvSpPr>
        <p:spPr bwMode="auto">
          <a:xfrm>
            <a:off x="6173788" y="3919538"/>
            <a:ext cx="9572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Anwenden</a:t>
            </a:r>
          </a:p>
        </p:txBody>
      </p:sp>
      <p:sp>
        <p:nvSpPr>
          <p:cNvPr id="823318" name="Oval 22"/>
          <p:cNvSpPr>
            <a:spLocks noChangeArrowheads="1"/>
          </p:cNvSpPr>
          <p:nvPr/>
        </p:nvSpPr>
        <p:spPr bwMode="auto">
          <a:xfrm>
            <a:off x="7519988" y="45291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9" name="Text Box 23"/>
          <p:cNvSpPr txBox="1">
            <a:spLocks noChangeArrowheads="1"/>
          </p:cNvSpPr>
          <p:nvPr/>
        </p:nvSpPr>
        <p:spPr bwMode="auto">
          <a:xfrm>
            <a:off x="6596063" y="4556125"/>
            <a:ext cx="879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Kritische 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Reflexion</a:t>
            </a:r>
          </a:p>
        </p:txBody>
      </p:sp>
      <p:sp>
        <p:nvSpPr>
          <p:cNvPr id="823320" name="Oval 24"/>
          <p:cNvSpPr>
            <a:spLocks noChangeArrowheads="1"/>
          </p:cNvSpPr>
          <p:nvPr/>
        </p:nvSpPr>
        <p:spPr bwMode="auto">
          <a:xfrm>
            <a:off x="7699375" y="5218113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21" name="Text Box 25"/>
          <p:cNvSpPr txBox="1">
            <a:spLocks noChangeArrowheads="1"/>
          </p:cNvSpPr>
          <p:nvPr/>
        </p:nvSpPr>
        <p:spPr bwMode="auto">
          <a:xfrm>
            <a:off x="6099175" y="5214938"/>
            <a:ext cx="1571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Zusammenfassung</a:t>
            </a:r>
          </a:p>
        </p:txBody>
      </p:sp>
      <p:sp>
        <p:nvSpPr>
          <p:cNvPr id="823351" name="Text Box 55"/>
          <p:cNvSpPr txBox="1">
            <a:spLocks noChangeArrowheads="1"/>
          </p:cNvSpPr>
          <p:nvPr/>
        </p:nvSpPr>
        <p:spPr bwMode="auto">
          <a:xfrm>
            <a:off x="4376738" y="3979863"/>
            <a:ext cx="1085850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Synthese</a:t>
            </a:r>
          </a:p>
        </p:txBody>
      </p:sp>
      <p:sp>
        <p:nvSpPr>
          <p:cNvPr id="823361" name="Text Box 65"/>
          <p:cNvSpPr txBox="1">
            <a:spLocks noChangeArrowheads="1"/>
          </p:cNvSpPr>
          <p:nvPr/>
        </p:nvSpPr>
        <p:spPr bwMode="auto">
          <a:xfrm>
            <a:off x="3584575" y="4652963"/>
            <a:ext cx="962025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Analyse</a:t>
            </a:r>
          </a:p>
        </p:txBody>
      </p:sp>
      <p:sp>
        <p:nvSpPr>
          <p:cNvPr id="823362" name="Text Box 66"/>
          <p:cNvSpPr txBox="1">
            <a:spLocks noChangeArrowheads="1"/>
          </p:cNvSpPr>
          <p:nvPr/>
        </p:nvSpPr>
        <p:spPr bwMode="auto">
          <a:xfrm>
            <a:off x="4953000" y="4652963"/>
            <a:ext cx="962025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Prüfung</a:t>
            </a:r>
          </a:p>
        </p:txBody>
      </p:sp>
      <p:grpSp>
        <p:nvGrpSpPr>
          <p:cNvPr id="823363" name="Group 67"/>
          <p:cNvGrpSpPr>
            <a:grpSpLocks/>
          </p:cNvGrpSpPr>
          <p:nvPr/>
        </p:nvGrpSpPr>
        <p:grpSpPr bwMode="auto">
          <a:xfrm>
            <a:off x="4922838" y="2235200"/>
            <a:ext cx="536575" cy="546100"/>
            <a:chOff x="3100" y="1126"/>
            <a:chExt cx="529" cy="540"/>
          </a:xfrm>
        </p:grpSpPr>
        <p:sp>
          <p:nvSpPr>
            <p:cNvPr id="823364" name="AutoShape 68"/>
            <p:cNvSpPr>
              <a:spLocks noChangeArrowheads="1"/>
            </p:cNvSpPr>
            <p:nvPr/>
          </p:nvSpPr>
          <p:spPr bwMode="auto">
            <a:xfrm>
              <a:off x="3134" y="1224"/>
              <a:ext cx="495" cy="283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chemeClr val="hlink"/>
            </a:solidFill>
            <a:ln w="15875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de-DE"/>
            </a:p>
          </p:txBody>
        </p:sp>
        <p:sp>
          <p:nvSpPr>
            <p:cNvPr id="823365" name="Line 69"/>
            <p:cNvSpPr>
              <a:spLocks noChangeShapeType="1"/>
            </p:cNvSpPr>
            <p:nvPr/>
          </p:nvSpPr>
          <p:spPr bwMode="auto">
            <a:xfrm>
              <a:off x="3134" y="1193"/>
              <a:ext cx="0" cy="47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de-DE"/>
            </a:p>
          </p:txBody>
        </p:sp>
        <p:sp>
          <p:nvSpPr>
            <p:cNvPr id="823366" name="Oval 70"/>
            <p:cNvSpPr>
              <a:spLocks noChangeArrowheads="1"/>
            </p:cNvSpPr>
            <p:nvPr/>
          </p:nvSpPr>
          <p:spPr bwMode="auto">
            <a:xfrm>
              <a:off x="3100" y="1126"/>
              <a:ext cx="67" cy="67"/>
            </a:xfrm>
            <a:prstGeom prst="ellipse">
              <a:avLst/>
            </a:prstGeom>
            <a:solidFill>
              <a:schemeClr val="accent2"/>
            </a:solidFill>
            <a:ln w="15875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de-DE"/>
            </a:p>
          </p:txBody>
        </p:sp>
      </p:grpSp>
      <p:cxnSp>
        <p:nvCxnSpPr>
          <p:cNvPr id="823368" name="AutoShape 72"/>
          <p:cNvCxnSpPr>
            <a:cxnSpLocks noChangeShapeType="1"/>
          </p:cNvCxnSpPr>
          <p:nvPr/>
        </p:nvCxnSpPr>
        <p:spPr bwMode="auto">
          <a:xfrm>
            <a:off x="2065338" y="5721350"/>
            <a:ext cx="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0" name="AutoShape 74"/>
          <p:cNvCxnSpPr>
            <a:cxnSpLocks noChangeShapeType="1"/>
            <a:stCxn id="823353" idx="1"/>
            <a:endCxn id="823312" idx="7"/>
          </p:cNvCxnSpPr>
          <p:nvPr/>
        </p:nvCxnSpPr>
        <p:spPr bwMode="auto">
          <a:xfrm flipH="1">
            <a:off x="5945188" y="2087563"/>
            <a:ext cx="838200" cy="86042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2" name="AutoShape 76"/>
          <p:cNvCxnSpPr>
            <a:cxnSpLocks noChangeShapeType="1"/>
            <a:stCxn id="823360" idx="2"/>
            <a:endCxn id="823310" idx="7"/>
          </p:cNvCxnSpPr>
          <p:nvPr/>
        </p:nvCxnSpPr>
        <p:spPr bwMode="auto">
          <a:xfrm flipH="1">
            <a:off x="5016500" y="1933575"/>
            <a:ext cx="515938" cy="862013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3" name="AutoShape 77"/>
          <p:cNvCxnSpPr>
            <a:cxnSpLocks noChangeShapeType="1"/>
            <a:stCxn id="823361" idx="0"/>
            <a:endCxn id="823356" idx="6"/>
          </p:cNvCxnSpPr>
          <p:nvPr/>
        </p:nvCxnSpPr>
        <p:spPr bwMode="auto">
          <a:xfrm flipH="1" flipV="1">
            <a:off x="2917825" y="4206875"/>
            <a:ext cx="1147763" cy="446088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4" name="AutoShape 78"/>
          <p:cNvCxnSpPr>
            <a:cxnSpLocks noChangeShapeType="1"/>
            <a:stCxn id="823351" idx="0"/>
          </p:cNvCxnSpPr>
          <p:nvPr/>
        </p:nvCxnSpPr>
        <p:spPr bwMode="auto">
          <a:xfrm flipV="1">
            <a:off x="4919663" y="3432175"/>
            <a:ext cx="215900" cy="547688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5" name="AutoShape 79"/>
          <p:cNvCxnSpPr>
            <a:cxnSpLocks noChangeShapeType="1"/>
            <a:stCxn id="823362" idx="0"/>
            <a:endCxn id="823357" idx="6"/>
          </p:cNvCxnSpPr>
          <p:nvPr/>
        </p:nvCxnSpPr>
        <p:spPr bwMode="auto">
          <a:xfrm flipV="1">
            <a:off x="5434013" y="4400550"/>
            <a:ext cx="1730375" cy="252413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6" name="AutoShape 80"/>
          <p:cNvCxnSpPr>
            <a:cxnSpLocks noChangeShapeType="1"/>
            <a:stCxn id="823304" idx="0"/>
            <a:endCxn id="823346" idx="3"/>
          </p:cNvCxnSpPr>
          <p:nvPr/>
        </p:nvCxnSpPr>
        <p:spPr bwMode="auto">
          <a:xfrm flipH="1" flipV="1">
            <a:off x="2255838" y="3090863"/>
            <a:ext cx="169862" cy="1201737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7" name="AutoShape 81"/>
          <p:cNvCxnSpPr>
            <a:cxnSpLocks noChangeShapeType="1"/>
            <a:stCxn id="823302" idx="1"/>
            <a:endCxn id="823349" idx="3"/>
          </p:cNvCxnSpPr>
          <p:nvPr/>
        </p:nvCxnSpPr>
        <p:spPr bwMode="auto">
          <a:xfrm flipV="1">
            <a:off x="2008188" y="5018088"/>
            <a:ext cx="1673225" cy="21907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8" name="AutoShape 82"/>
          <p:cNvCxnSpPr>
            <a:cxnSpLocks noChangeShapeType="1"/>
            <a:stCxn id="823352" idx="2"/>
            <a:endCxn id="823306" idx="1"/>
          </p:cNvCxnSpPr>
          <p:nvPr/>
        </p:nvCxnSpPr>
        <p:spPr bwMode="auto">
          <a:xfrm>
            <a:off x="2608263" y="2314575"/>
            <a:ext cx="288925" cy="129222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Literaturhinweise</a:t>
            </a:r>
          </a:p>
        </p:txBody>
      </p:sp>
      <p:sp>
        <p:nvSpPr>
          <p:cNvPr id="825347" name="Text Box 3"/>
          <p:cNvSpPr txBox="1">
            <a:spLocks noChangeArrowheads="1"/>
          </p:cNvSpPr>
          <p:nvPr/>
        </p:nvSpPr>
        <p:spPr bwMode="auto">
          <a:xfrm>
            <a:off x="1066800" y="914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Praxeologische Grundlagen:</a:t>
            </a:r>
          </a:p>
        </p:txBody>
      </p:sp>
      <p:sp>
        <p:nvSpPr>
          <p:cNvPr id="825348" name="Text Box 4"/>
          <p:cNvSpPr txBox="1">
            <a:spLocks noChangeArrowheads="1"/>
          </p:cNvSpPr>
          <p:nvPr/>
        </p:nvSpPr>
        <p:spPr bwMode="auto">
          <a:xfrm>
            <a:off x="1066800" y="3200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Theoretische Grundlagen:</a:t>
            </a:r>
          </a:p>
        </p:txBody>
      </p:sp>
      <p:sp>
        <p:nvSpPr>
          <p:cNvPr id="825349" name="Line 5"/>
          <p:cNvSpPr>
            <a:spLocks noChangeShapeType="1"/>
          </p:cNvSpPr>
          <p:nvPr/>
        </p:nvSpPr>
        <p:spPr bwMode="auto">
          <a:xfrm>
            <a:off x="4522788" y="1281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0" name="Line 6"/>
          <p:cNvSpPr>
            <a:spLocks noChangeShapeType="1"/>
          </p:cNvSpPr>
          <p:nvPr/>
        </p:nvSpPr>
        <p:spPr bwMode="auto">
          <a:xfrm>
            <a:off x="4522788" y="1793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1" name="Line 7"/>
          <p:cNvSpPr>
            <a:spLocks noChangeShapeType="1"/>
          </p:cNvSpPr>
          <p:nvPr/>
        </p:nvSpPr>
        <p:spPr bwMode="auto">
          <a:xfrm>
            <a:off x="4522788" y="2306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2" name="Line 8"/>
          <p:cNvSpPr>
            <a:spLocks noChangeShapeType="1"/>
          </p:cNvSpPr>
          <p:nvPr/>
        </p:nvSpPr>
        <p:spPr bwMode="auto">
          <a:xfrm>
            <a:off x="4522788" y="2819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0" name="Line 16"/>
          <p:cNvSpPr>
            <a:spLocks noChangeShapeType="1"/>
          </p:cNvSpPr>
          <p:nvPr/>
        </p:nvSpPr>
        <p:spPr bwMode="auto">
          <a:xfrm>
            <a:off x="4522788" y="3567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1" name="Line 17"/>
          <p:cNvSpPr>
            <a:spLocks noChangeShapeType="1"/>
          </p:cNvSpPr>
          <p:nvPr/>
        </p:nvSpPr>
        <p:spPr bwMode="auto">
          <a:xfrm>
            <a:off x="4522788" y="4079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2" name="Line 18"/>
          <p:cNvSpPr>
            <a:spLocks noChangeShapeType="1"/>
          </p:cNvSpPr>
          <p:nvPr/>
        </p:nvSpPr>
        <p:spPr bwMode="auto">
          <a:xfrm>
            <a:off x="4522788" y="4592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3" name="Line 19"/>
          <p:cNvSpPr>
            <a:spLocks noChangeShapeType="1"/>
          </p:cNvSpPr>
          <p:nvPr/>
        </p:nvSpPr>
        <p:spPr bwMode="auto">
          <a:xfrm>
            <a:off x="4522788" y="5105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6" name="Text Box 22"/>
          <p:cNvSpPr txBox="1">
            <a:spLocks noChangeArrowheads="1"/>
          </p:cNvSpPr>
          <p:nvPr/>
        </p:nvSpPr>
        <p:spPr bwMode="auto">
          <a:xfrm>
            <a:off x="4521200" y="908050"/>
            <a:ext cx="19224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200" b="1"/>
              <a:t>z.B. Artikel, Studien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Schnittstellen</a:t>
            </a:r>
          </a:p>
        </p:txBody>
      </p:sp>
      <p:sp>
        <p:nvSpPr>
          <p:cNvPr id="827395" name="Text Box 3"/>
          <p:cNvSpPr txBox="1">
            <a:spLocks noChangeArrowheads="1"/>
          </p:cNvSpPr>
          <p:nvPr/>
        </p:nvSpPr>
        <p:spPr bwMode="auto">
          <a:xfrm>
            <a:off x="1066800" y="914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 dirty="0" smtClean="0">
                <a:solidFill>
                  <a:schemeClr val="bg1"/>
                </a:solidFill>
              </a:rPr>
              <a:t>SA/DA/PA/BA/MA/</a:t>
            </a:r>
            <a:r>
              <a:rPr lang="de-DE" sz="1600" b="1" dirty="0" err="1" smtClean="0">
                <a:solidFill>
                  <a:schemeClr val="bg1"/>
                </a:solidFill>
              </a:rPr>
              <a:t>Diss</a:t>
            </a:r>
            <a:r>
              <a:rPr lang="de-DE" sz="16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827396" name="Text Box 4"/>
          <p:cNvSpPr txBox="1">
            <a:spLocks noChangeArrowheads="1"/>
          </p:cNvSpPr>
          <p:nvPr/>
        </p:nvSpPr>
        <p:spPr bwMode="auto">
          <a:xfrm>
            <a:off x="1066800" y="3200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Projekte:</a:t>
            </a:r>
          </a:p>
        </p:txBody>
      </p:sp>
      <p:sp>
        <p:nvSpPr>
          <p:cNvPr id="827397" name="Line 5"/>
          <p:cNvSpPr>
            <a:spLocks noChangeShapeType="1"/>
          </p:cNvSpPr>
          <p:nvPr/>
        </p:nvSpPr>
        <p:spPr bwMode="auto">
          <a:xfrm>
            <a:off x="4522788" y="1281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398" name="Line 6"/>
          <p:cNvSpPr>
            <a:spLocks noChangeShapeType="1"/>
          </p:cNvSpPr>
          <p:nvPr/>
        </p:nvSpPr>
        <p:spPr bwMode="auto">
          <a:xfrm>
            <a:off x="4522788" y="1793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399" name="Line 7"/>
          <p:cNvSpPr>
            <a:spLocks noChangeShapeType="1"/>
          </p:cNvSpPr>
          <p:nvPr/>
        </p:nvSpPr>
        <p:spPr bwMode="auto">
          <a:xfrm>
            <a:off x="4522788" y="2306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0" name="Line 8"/>
          <p:cNvSpPr>
            <a:spLocks noChangeShapeType="1"/>
          </p:cNvSpPr>
          <p:nvPr/>
        </p:nvSpPr>
        <p:spPr bwMode="auto">
          <a:xfrm>
            <a:off x="4522788" y="2819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1" name="Line 9"/>
          <p:cNvSpPr>
            <a:spLocks noChangeShapeType="1"/>
          </p:cNvSpPr>
          <p:nvPr/>
        </p:nvSpPr>
        <p:spPr bwMode="auto">
          <a:xfrm>
            <a:off x="4522788" y="3567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2" name="Line 10"/>
          <p:cNvSpPr>
            <a:spLocks noChangeShapeType="1"/>
          </p:cNvSpPr>
          <p:nvPr/>
        </p:nvSpPr>
        <p:spPr bwMode="auto">
          <a:xfrm>
            <a:off x="4522788" y="4079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3" name="Line 11"/>
          <p:cNvSpPr>
            <a:spLocks noChangeShapeType="1"/>
          </p:cNvSpPr>
          <p:nvPr/>
        </p:nvSpPr>
        <p:spPr bwMode="auto">
          <a:xfrm>
            <a:off x="4522788" y="4592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4" name="Line 12"/>
          <p:cNvSpPr>
            <a:spLocks noChangeShapeType="1"/>
          </p:cNvSpPr>
          <p:nvPr/>
        </p:nvSpPr>
        <p:spPr bwMode="auto">
          <a:xfrm>
            <a:off x="4522788" y="5105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Freigabe durch Gruppe (Checkliste)</a:t>
            </a:r>
          </a:p>
        </p:txBody>
      </p:sp>
      <p:grpSp>
        <p:nvGrpSpPr>
          <p:cNvPr id="826394" name="Group 1050"/>
          <p:cNvGrpSpPr>
            <a:grpSpLocks/>
          </p:cNvGrpSpPr>
          <p:nvPr/>
        </p:nvGrpSpPr>
        <p:grpSpPr bwMode="auto">
          <a:xfrm>
            <a:off x="990600" y="1141412"/>
            <a:ext cx="7192963" cy="319088"/>
            <a:chOff x="624" y="953"/>
            <a:chExt cx="4529" cy="201"/>
          </a:xfrm>
        </p:grpSpPr>
        <p:sp>
          <p:nvSpPr>
            <p:cNvPr id="826377" name="Rectangle 1033"/>
            <p:cNvSpPr>
              <a:spLocks noChangeArrowheads="1"/>
            </p:cNvSpPr>
            <p:nvPr/>
          </p:nvSpPr>
          <p:spPr bwMode="auto">
            <a:xfrm>
              <a:off x="5040" y="998"/>
              <a:ext cx="113" cy="1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  <p:sp>
          <p:nvSpPr>
            <p:cNvPr id="826378" name="Rectangle 1034"/>
            <p:cNvSpPr>
              <a:spLocks noChangeArrowheads="1"/>
            </p:cNvSpPr>
            <p:nvPr/>
          </p:nvSpPr>
          <p:spPr bwMode="auto">
            <a:xfrm>
              <a:off x="624" y="953"/>
              <a:ext cx="3546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5875" cap="rnd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 tIns="72000" bIns="0" anchor="ctr">
              <a:spAutoFit/>
            </a:bodyPr>
            <a:lstStyle/>
            <a:p>
              <a:pPr marL="92075" indent="-92075" eaLnBrk="0" hangingPunct="0">
                <a:spcBef>
                  <a:spcPct val="30000"/>
                </a:spcBef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600" dirty="0"/>
                <a:t> Ziel in Übereinstimmung mit </a:t>
              </a:r>
              <a:r>
                <a:rPr lang="de-DE" sz="1600" dirty="0" smtClean="0"/>
                <a:t>SA/DA/PA/BA/MA-Landschaft</a:t>
              </a:r>
              <a:endParaRPr lang="de-DE" sz="1600" dirty="0"/>
            </a:p>
          </p:txBody>
        </p:sp>
      </p:grpSp>
      <p:sp>
        <p:nvSpPr>
          <p:cNvPr id="826380" name="Rectangle 1036"/>
          <p:cNvSpPr>
            <a:spLocks noChangeArrowheads="1"/>
          </p:cNvSpPr>
          <p:nvPr/>
        </p:nvSpPr>
        <p:spPr bwMode="auto">
          <a:xfrm>
            <a:off x="8004175" y="5054600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1" name="Rectangle 1037"/>
          <p:cNvSpPr>
            <a:spLocks noChangeArrowheads="1"/>
          </p:cNvSpPr>
          <p:nvPr/>
        </p:nvSpPr>
        <p:spPr bwMode="auto">
          <a:xfrm>
            <a:off x="990600" y="4984750"/>
            <a:ext cx="1995488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/>
              <a:t> Arbeit freigegeben</a:t>
            </a:r>
          </a:p>
        </p:txBody>
      </p:sp>
      <p:sp>
        <p:nvSpPr>
          <p:cNvPr id="826383" name="Rectangle 1039"/>
          <p:cNvSpPr>
            <a:spLocks noChangeArrowheads="1"/>
          </p:cNvSpPr>
          <p:nvPr/>
        </p:nvSpPr>
        <p:spPr bwMode="auto">
          <a:xfrm>
            <a:off x="8004175" y="1831975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4" name="Rectangle 1040"/>
          <p:cNvSpPr>
            <a:spLocks noChangeArrowheads="1"/>
          </p:cNvSpPr>
          <p:nvPr/>
        </p:nvSpPr>
        <p:spPr bwMode="auto">
          <a:xfrm>
            <a:off x="990600" y="1760620"/>
            <a:ext cx="2675732" cy="31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Forschungsmethodik i</a:t>
            </a:r>
            <a:r>
              <a:rPr lang="de-DE" sz="1600" dirty="0" smtClean="0"/>
              <a:t>. O</a:t>
            </a:r>
            <a:r>
              <a:rPr lang="de-DE" sz="1600" dirty="0"/>
              <a:t>.</a:t>
            </a:r>
          </a:p>
        </p:txBody>
      </p:sp>
      <p:sp>
        <p:nvSpPr>
          <p:cNvPr id="826386" name="Rectangle 1042"/>
          <p:cNvSpPr>
            <a:spLocks noChangeArrowheads="1"/>
          </p:cNvSpPr>
          <p:nvPr/>
        </p:nvSpPr>
        <p:spPr bwMode="auto">
          <a:xfrm>
            <a:off x="8004175" y="2405063"/>
            <a:ext cx="179388" cy="179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7" name="Rectangle 1043"/>
          <p:cNvSpPr>
            <a:spLocks noChangeArrowheads="1"/>
          </p:cNvSpPr>
          <p:nvPr/>
        </p:nvSpPr>
        <p:spPr bwMode="auto">
          <a:xfrm>
            <a:off x="990600" y="2315230"/>
            <a:ext cx="3552576" cy="115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Gliederung / Spannungsbogen i</a:t>
            </a:r>
            <a:r>
              <a:rPr lang="de-DE" sz="1600" dirty="0" smtClean="0"/>
              <a:t>. O</a:t>
            </a:r>
            <a:r>
              <a:rPr lang="de-DE" sz="1600" dirty="0"/>
              <a:t>.</a:t>
            </a:r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Trennung von </a:t>
            </a:r>
            <a:r>
              <a:rPr lang="de-DE" sz="1400" dirty="0" smtClean="0"/>
              <a:t>Analyse/Synthese</a:t>
            </a:r>
            <a:endParaRPr lang="de-DE" sz="1400" dirty="0"/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Überschriften</a:t>
            </a:r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Inhalt</a:t>
            </a:r>
          </a:p>
        </p:txBody>
      </p:sp>
      <p:sp>
        <p:nvSpPr>
          <p:cNvPr id="826389" name="Rectangle 1045"/>
          <p:cNvSpPr>
            <a:spLocks noChangeArrowheads="1"/>
          </p:cNvSpPr>
          <p:nvPr/>
        </p:nvSpPr>
        <p:spPr bwMode="auto">
          <a:xfrm>
            <a:off x="8004175" y="3832225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90" name="Rectangle 1046"/>
          <p:cNvSpPr>
            <a:spLocks noChangeArrowheads="1"/>
          </p:cNvSpPr>
          <p:nvPr/>
        </p:nvSpPr>
        <p:spPr bwMode="auto">
          <a:xfrm>
            <a:off x="990600" y="3760870"/>
            <a:ext cx="2539478" cy="31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Inhaltlicher Umfang </a:t>
            </a:r>
            <a:r>
              <a:rPr lang="de-DE" sz="1600"/>
              <a:t>i</a:t>
            </a:r>
            <a:r>
              <a:rPr lang="de-DE" sz="1600" smtClean="0"/>
              <a:t>. O</a:t>
            </a:r>
            <a:r>
              <a:rPr lang="de-DE" sz="1600" dirty="0"/>
              <a:t>.</a:t>
            </a:r>
          </a:p>
        </p:txBody>
      </p:sp>
      <p:sp>
        <p:nvSpPr>
          <p:cNvPr id="826392" name="Rectangle 1048"/>
          <p:cNvSpPr>
            <a:spLocks noChangeArrowheads="1"/>
          </p:cNvSpPr>
          <p:nvPr/>
        </p:nvSpPr>
        <p:spPr bwMode="auto">
          <a:xfrm>
            <a:off x="8004175" y="4443413"/>
            <a:ext cx="179388" cy="179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93" name="Rectangle 1049"/>
          <p:cNvSpPr>
            <a:spLocks noChangeArrowheads="1"/>
          </p:cNvSpPr>
          <p:nvPr/>
        </p:nvSpPr>
        <p:spPr bwMode="auto">
          <a:xfrm>
            <a:off x="990600" y="4373563"/>
            <a:ext cx="2716213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/>
              <a:t> Literaturhinweise gegeben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lie mit neuem IPT-Logo und WZL größer">
  <a:themeElements>
    <a:clrScheme name="Folie mit neuem IPT-Logo und WZL größer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3D3E9"/>
      </a:accent1>
      <a:accent2>
        <a:srgbClr val="006DB6"/>
      </a:accent2>
      <a:accent3>
        <a:srgbClr val="FFFFFF"/>
      </a:accent3>
      <a:accent4>
        <a:srgbClr val="000000"/>
      </a:accent4>
      <a:accent5>
        <a:srgbClr val="D6E6F2"/>
      </a:accent5>
      <a:accent6>
        <a:srgbClr val="0062A5"/>
      </a:accent6>
      <a:hlink>
        <a:srgbClr val="80B6DA"/>
      </a:hlink>
      <a:folHlink>
        <a:srgbClr val="4D99CC"/>
      </a:folHlink>
    </a:clrScheme>
    <a:fontScheme name="Folie mit neuem IPT-Logo und WZL größ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olie mit neuem IPT-Logo und WZL größer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B3D3E9"/>
        </a:accent1>
        <a:accent2>
          <a:srgbClr val="006DB6"/>
        </a:accent2>
        <a:accent3>
          <a:srgbClr val="FFFFFF"/>
        </a:accent3>
        <a:accent4>
          <a:srgbClr val="000000"/>
        </a:accent4>
        <a:accent5>
          <a:srgbClr val="D6E6F2"/>
        </a:accent5>
        <a:accent6>
          <a:srgbClr val="0062A5"/>
        </a:accent6>
        <a:hlink>
          <a:srgbClr val="80B6DA"/>
        </a:hlink>
        <a:folHlink>
          <a:srgbClr val="4D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WZL</Template>
  <TotalTime>0</TotalTime>
  <Words>236</Words>
  <Application>Microsoft Office PowerPoint</Application>
  <PresentationFormat>A4-Papier (210x297 mm)</PresentationFormat>
  <Paragraphs>85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Folie mit neuem IPT-Logo und WZL größer</vt:lpstr>
      <vt:lpstr>PowerPoint-Präsentation</vt:lpstr>
      <vt:lpstr>Ziel der Arbeit</vt:lpstr>
      <vt:lpstr>Forschungsmethodik</vt:lpstr>
      <vt:lpstr>Spannungsbogen Vorlage (Strukturierungshilfe)</vt:lpstr>
      <vt:lpstr>Literaturhinweise</vt:lpstr>
      <vt:lpstr>Schnittstellen</vt:lpstr>
      <vt:lpstr>Freigabe durch Gruppe (Checkliste)</vt:lpstr>
    </vt:vector>
  </TitlesOfParts>
  <Manager/>
  <Company>WZL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 2. - Vorlage Themenabstimmung.pptx</dc:title>
  <dc:subject/>
  <dc:creator>Hrr_H2</dc:creator>
  <cp:keywords/>
  <dc:description/>
  <cp:lastModifiedBy>Marie Lindemann</cp:lastModifiedBy>
  <cp:revision>1947</cp:revision>
  <cp:lastPrinted>2003-11-12T11:01:43Z</cp:lastPrinted>
  <dcterms:created xsi:type="dcterms:W3CDTF">1995-06-17T23:31:02Z</dcterms:created>
  <dcterms:modified xsi:type="dcterms:W3CDTF">2013-08-22T11:49:18Z</dcterms:modified>
  <cp:category/>
</cp:coreProperties>
</file>