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60" r:id="rId4"/>
    <p:sldId id="263" r:id="rId5"/>
    <p:sldId id="273" r:id="rId6"/>
    <p:sldId id="264" r:id="rId7"/>
    <p:sldId id="267" r:id="rId8"/>
    <p:sldId id="270" r:id="rId9"/>
    <p:sldId id="271" r:id="rId10"/>
    <p:sldId id="272" r:id="rId11"/>
  </p:sldIdLst>
  <p:sldSz cx="9906000" cy="6858000" type="A4"/>
  <p:notesSz cx="6797675" cy="9926638"/>
  <p:custDataLst>
    <p:tags r:id="rId1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DC0000"/>
    <a:srgbClr val="C8C8C8"/>
    <a:srgbClr val="969696"/>
    <a:srgbClr val="646464"/>
    <a:srgbClr val="000000"/>
    <a:srgbClr val="B3D3E9"/>
    <a:srgbClr val="80B6DA"/>
    <a:srgbClr val="4D99CC"/>
    <a:srgbClr val="006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0533" autoAdjust="0"/>
  </p:normalViewPr>
  <p:slideViewPr>
    <p:cSldViewPr>
      <p:cViewPr>
        <p:scale>
          <a:sx n="100" d="100"/>
          <a:sy n="100" d="100"/>
        </p:scale>
        <p:origin x="-996" y="-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786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AFB1B-22B5-43FA-A2E4-ADF834FEF17A}" type="datetimeFigureOut">
              <a:rPr lang="de-DE" smtClean="0"/>
              <a:t>28.07.2014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E13E6-98CC-4F13-BED9-8E7195B6E98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6134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B89F-4E77-413E-A8D6-C172D2823670}" type="datetimeFigureOut">
              <a:rPr lang="de-DE" smtClean="0"/>
              <a:t>28.07.2014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57BA1-50E9-47A6-A223-BADA2CD914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92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7BA1-50E9-47A6-A223-BADA2CD914E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76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7BA1-50E9-47A6-A223-BADA2CD914E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7500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57BA1-50E9-47A6-A223-BADA2CD914E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11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079500"/>
            <a:ext cx="6311900" cy="1439863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5097" name="Picture 105" descr="neu-WZL-RWTH_Aachen-HKS-44_20cm-bre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98" name="Text Box 106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cs typeface="Arial" charset="0"/>
              </a:rPr>
              <a:t>©</a:t>
            </a:r>
            <a:r>
              <a:rPr lang="en-US" sz="1000" b="1"/>
              <a:t> </a:t>
            </a:r>
            <a:r>
              <a:rPr lang="en-US" sz="1000"/>
              <a:t>WZL/Fraunhofer IPT</a:t>
            </a:r>
            <a:endParaRPr lang="de-DE" sz="1000"/>
          </a:p>
        </p:txBody>
      </p:sp>
      <p:pic>
        <p:nvPicPr>
          <p:cNvPr id="85099" name="Picture 107" descr="ipt_59mm_rgb_fol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6022975"/>
            <a:ext cx="2143125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948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9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83981" name="Line 13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3983" name="Line 15"/>
          <p:cNvSpPr>
            <a:spLocks noChangeShapeType="1"/>
          </p:cNvSpPr>
          <p:nvPr/>
        </p:nvSpPr>
        <p:spPr bwMode="auto">
          <a:xfrm flipH="1">
            <a:off x="215900" y="5930900"/>
            <a:ext cx="9464675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4089" name="Text Box 121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Aft>
                <a:spcPct val="30000"/>
              </a:spcAft>
            </a:pPr>
            <a:r>
              <a:rPr lang="de-DE" sz="1000"/>
              <a:t>Seite </a:t>
            </a:r>
            <a:fld id="{00C3FF0A-3B1C-460E-B60F-EC504E0555AB}" type="slidenum">
              <a:rPr lang="de-DE" sz="1000"/>
              <a:pPr algn="r">
                <a:spcAft>
                  <a:spcPct val="30000"/>
                </a:spcAft>
              </a:pPr>
              <a:t>‹Nr.›</a:t>
            </a:fld>
            <a:endParaRPr lang="de-DE" sz="1000"/>
          </a:p>
        </p:txBody>
      </p:sp>
      <p:pic>
        <p:nvPicPr>
          <p:cNvPr id="84091" name="Picture 123" descr="neu-WZL-RWTH_Aachen-HKS-44_20cm-bre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092" name="Text Box 124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cs typeface="Arial" charset="0"/>
              </a:rPr>
              <a:t>©</a:t>
            </a:r>
            <a:r>
              <a:rPr lang="en-US" sz="1000" b="1"/>
              <a:t> </a:t>
            </a:r>
            <a:r>
              <a:rPr lang="en-US" sz="1000"/>
              <a:t>WZL/Fraunhofer IPT</a:t>
            </a:r>
            <a:endParaRPr lang="de-DE" sz="1000"/>
          </a:p>
        </p:txBody>
      </p:sp>
      <p:pic>
        <p:nvPicPr>
          <p:cNvPr id="84093" name="Picture 125" descr="ipt_59mm_rgb_foli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6022975"/>
            <a:ext cx="2143125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66700" indent="-266700" algn="l" rtl="0" eaLnBrk="1" fontAlgn="base" hangingPunct="1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5738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981075" indent="-169863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74141120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dirty="0" smtClean="0"/>
              <a:t>Anleitung für Allgemeine </a:t>
            </a:r>
            <a:r>
              <a:rPr lang="de-DE" dirty="0" smtClean="0"/>
              <a:t>Veränderungen einer </a:t>
            </a:r>
            <a:r>
              <a:rPr lang="de-DE" dirty="0" smtClean="0"/>
              <a:t>Intranet-Seite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32" y="3429000"/>
            <a:ext cx="5135116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88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Bearbeitungsmodus öffnen (1/2)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77136" y="1052736"/>
            <a:ext cx="3528392" cy="4976813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Aufruf der zu bearbeitenden Seite im Handbuch (Administratorrechte erforderlich!)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Am Seitenende </a:t>
            </a:r>
            <a:r>
              <a:rPr lang="de-DE" b="1" dirty="0" smtClean="0"/>
              <a:t>„</a:t>
            </a:r>
            <a:r>
              <a:rPr lang="de-DE" b="1" dirty="0" err="1" smtClean="0"/>
              <a:t>edit</a:t>
            </a:r>
            <a:r>
              <a:rPr lang="de-DE" b="1" dirty="0" smtClean="0"/>
              <a:t>“</a:t>
            </a:r>
            <a:r>
              <a:rPr lang="de-DE" dirty="0" smtClean="0"/>
              <a:t> wählen</a:t>
            </a:r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Im Pop-up darauf achten das </a:t>
            </a:r>
            <a:r>
              <a:rPr lang="de-DE" b="1" dirty="0" smtClean="0"/>
              <a:t>„IBM Lotus Notes/Domino“</a:t>
            </a:r>
            <a:br>
              <a:rPr lang="de-DE" b="1" dirty="0" smtClean="0"/>
            </a:br>
            <a:r>
              <a:rPr lang="de-DE" dirty="0" smtClean="0"/>
              <a:t>ausgewählt ist</a:t>
            </a:r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Auf </a:t>
            </a:r>
            <a:r>
              <a:rPr lang="de-DE" b="1" dirty="0" smtClean="0"/>
              <a:t>„OK“ </a:t>
            </a:r>
            <a:r>
              <a:rPr lang="de-DE" dirty="0" smtClean="0"/>
              <a:t>klicken</a:t>
            </a:r>
          </a:p>
          <a:p>
            <a:pPr marL="342900" indent="-342900">
              <a:buFont typeface="+mj-lt"/>
              <a:buAutoNum type="arabicParenBoth"/>
            </a:pPr>
            <a:endParaRPr lang="de-DE" b="1" dirty="0" smtClean="0"/>
          </a:p>
          <a:p>
            <a:pPr marL="342900" indent="-342900">
              <a:buFont typeface="+mj-lt"/>
              <a:buAutoNum type="arabicParenBoth"/>
            </a:pPr>
            <a:endParaRPr lang="de-DE" dirty="0" smtClean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</p:txBody>
      </p:sp>
      <p:pic>
        <p:nvPicPr>
          <p:cNvPr id="2050" name="Picture 2" descr="C:\Users\Daniel\Desktop\PPT Lotus\Bearbeitet\2_Öffnen in Lot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" y="858854"/>
            <a:ext cx="6033119" cy="495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8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Bearbeitungsmodus öffnen </a:t>
            </a:r>
            <a:r>
              <a:rPr lang="de-DE" dirty="0" smtClean="0"/>
              <a:t>(2/2</a:t>
            </a:r>
            <a:r>
              <a:rPr lang="de-DE" dirty="0"/>
              <a:t>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20552" y="5085184"/>
            <a:ext cx="7992888" cy="1368152"/>
          </a:xfrm>
        </p:spPr>
        <p:txBody>
          <a:bodyPr/>
          <a:lstStyle/>
          <a:p>
            <a:pPr marL="0" indent="0">
              <a:buNone/>
            </a:pPr>
            <a:r>
              <a:rPr lang="de-DE" sz="2400" b="1" dirty="0" smtClean="0"/>
              <a:t>„Bearbeiten“ </a:t>
            </a:r>
            <a:r>
              <a:rPr lang="de-DE" sz="2400" dirty="0" smtClean="0"/>
              <a:t>in </a:t>
            </a:r>
            <a:r>
              <a:rPr lang="de-DE" sz="2400" dirty="0"/>
              <a:t>der orangegefärbten Leiste</a:t>
            </a:r>
            <a:r>
              <a:rPr lang="de-DE" sz="2400" b="1" dirty="0" smtClean="0"/>
              <a:t> </a:t>
            </a:r>
            <a:r>
              <a:rPr lang="de-DE" sz="2400" dirty="0" smtClean="0"/>
              <a:t>anwählen um in den Bearbeitungsmodus zu gelangen</a:t>
            </a:r>
            <a:endParaRPr lang="de-DE" sz="2400" dirty="0"/>
          </a:p>
        </p:txBody>
      </p:sp>
      <p:pic>
        <p:nvPicPr>
          <p:cNvPr id="3074" name="Picture 2" descr="C:\Users\ggg_du\Desktop\PPT Lotus\Bearbeitet\3_Lotussta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836712"/>
            <a:ext cx="7132638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17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einer Seite im INTRANET </a:t>
            </a:r>
            <a:r>
              <a:rPr lang="de-DE" dirty="0" smtClean="0"/>
              <a:t>– Ziel (Kurzbeschreibung) Subprozess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202189" y="4077072"/>
            <a:ext cx="9483278" cy="2483421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Die  </a:t>
            </a:r>
            <a:r>
              <a:rPr lang="de-DE" b="1" dirty="0" smtClean="0"/>
              <a:t>„Kurzbeschreibung“</a:t>
            </a:r>
            <a:r>
              <a:rPr lang="de-DE" dirty="0" smtClean="0"/>
              <a:t> soll einen </a:t>
            </a:r>
            <a:r>
              <a:rPr lang="de-DE" dirty="0" smtClean="0">
                <a:solidFill>
                  <a:srgbClr val="FF0000"/>
                </a:solidFill>
              </a:rPr>
              <a:t>kurzen und aussagekräftigen Text </a:t>
            </a:r>
            <a:r>
              <a:rPr lang="de-DE" dirty="0" smtClean="0"/>
              <a:t>beinhalten, um einen Überblick über die Inhalte und den Zweck der Seite zu gewährleisten.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Klick auf das im Bild zu sehende Symbol 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Eingabe </a:t>
            </a:r>
            <a:r>
              <a:rPr lang="de-DE" dirty="0" smtClean="0"/>
              <a:t>des Textes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Auf </a:t>
            </a:r>
            <a:r>
              <a:rPr lang="de-DE" b="1" dirty="0"/>
              <a:t>„</a:t>
            </a:r>
            <a:r>
              <a:rPr lang="de-DE" b="1" dirty="0" smtClean="0"/>
              <a:t>OK“ </a:t>
            </a:r>
            <a:r>
              <a:rPr lang="de-DE" dirty="0" smtClean="0"/>
              <a:t>klicken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7170" name="Picture 2" descr="C:\Users\ggg_du\Desktop\PPT Lotus\Bearbeitet\6_Kurzbeschreibu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908719"/>
            <a:ext cx="731587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033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einer Seite im INTRANET </a:t>
            </a:r>
            <a:r>
              <a:rPr lang="de-DE" dirty="0" smtClean="0"/>
              <a:t>– Beschreibung </a:t>
            </a:r>
            <a:br>
              <a:rPr lang="de-DE" dirty="0" smtClean="0"/>
            </a:br>
            <a:r>
              <a:rPr lang="de-DE" dirty="0" smtClean="0"/>
              <a:t>Allgemeine Seite</a:t>
            </a:r>
            <a:endParaRPr lang="de-DE" dirty="0"/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202189" y="3717032"/>
            <a:ext cx="9483278" cy="2483421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Die  </a:t>
            </a:r>
            <a:r>
              <a:rPr lang="de-DE" b="1" dirty="0" smtClean="0"/>
              <a:t>„Beschreibung“</a:t>
            </a:r>
            <a:r>
              <a:rPr lang="de-DE" dirty="0" smtClean="0"/>
              <a:t> </a:t>
            </a:r>
            <a:r>
              <a:rPr lang="de-DE" dirty="0" smtClean="0"/>
              <a:t>soll einen </a:t>
            </a:r>
            <a:r>
              <a:rPr lang="de-DE" dirty="0" smtClean="0">
                <a:solidFill>
                  <a:srgbClr val="FF0000"/>
                </a:solidFill>
              </a:rPr>
              <a:t>kurzen und aussagekräftigen Text </a:t>
            </a:r>
            <a:r>
              <a:rPr lang="de-DE" dirty="0" smtClean="0"/>
              <a:t>beinhalten, um einen Überblick über die Inhalte und den Zweck der Seite zu gewährleisten</a:t>
            </a:r>
            <a:r>
              <a:rPr lang="de-DE" dirty="0" smtClean="0"/>
              <a:t>. Dieser dient der Lotus-Inhaltsverwaltung und ist später </a:t>
            </a:r>
            <a:r>
              <a:rPr lang="de-DE" dirty="0">
                <a:solidFill>
                  <a:srgbClr val="FF0000"/>
                </a:solidFill>
              </a:rPr>
              <a:t>NICHT </a:t>
            </a:r>
            <a:r>
              <a:rPr lang="de-DE" dirty="0" smtClean="0"/>
              <a:t>sichtbar.</a:t>
            </a:r>
            <a:endParaRPr lang="de-DE" dirty="0" smtClean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Klick auf das im Bild zu sehende Symbol 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Eingabe </a:t>
            </a:r>
            <a:r>
              <a:rPr lang="de-DE" dirty="0" smtClean="0"/>
              <a:t>des Textes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Auf </a:t>
            </a:r>
            <a:r>
              <a:rPr lang="de-DE" b="1" dirty="0"/>
              <a:t>„</a:t>
            </a:r>
            <a:r>
              <a:rPr lang="de-DE" b="1" dirty="0" smtClean="0"/>
              <a:t>OK“ </a:t>
            </a:r>
            <a:r>
              <a:rPr lang="de-DE" dirty="0" smtClean="0"/>
              <a:t>klicken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908720"/>
            <a:ext cx="4824536" cy="284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 bwMode="auto">
          <a:xfrm>
            <a:off x="1568624" y="2780928"/>
            <a:ext cx="288032" cy="216024"/>
          </a:xfrm>
          <a:prstGeom prst="ellips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344651" y="2746385"/>
            <a:ext cx="2904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>
                <a:solidFill>
                  <a:schemeClr val="accent5"/>
                </a:solidFill>
              </a:rPr>
              <a:t>1.</a:t>
            </a:r>
            <a:endParaRPr lang="de-DE" sz="1000" b="1" dirty="0">
              <a:solidFill>
                <a:schemeClr val="accent5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1864492"/>
            <a:ext cx="4338811" cy="110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e 8"/>
          <p:cNvSpPr/>
          <p:nvPr/>
        </p:nvSpPr>
        <p:spPr bwMode="auto">
          <a:xfrm>
            <a:off x="3656856" y="2577480"/>
            <a:ext cx="4600128" cy="423664"/>
          </a:xfrm>
          <a:prstGeom prst="ellips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latin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24014" y="2454369"/>
            <a:ext cx="2904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dirty="0" smtClean="0">
                <a:solidFill>
                  <a:schemeClr val="accent5"/>
                </a:solidFill>
              </a:rPr>
              <a:t>2.</a:t>
            </a:r>
            <a:endParaRPr lang="de-DE" sz="1000" b="1" dirty="0">
              <a:solidFill>
                <a:schemeClr val="accent5"/>
              </a:solidFill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7761312" y="1988840"/>
            <a:ext cx="576064" cy="340250"/>
          </a:xfrm>
          <a:prstGeom prst="ellips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latin typeface="Arial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 flipH="1">
            <a:off x="7545288" y="2030651"/>
            <a:ext cx="288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accent5"/>
                </a:solidFill>
              </a:rPr>
              <a:t>3.</a:t>
            </a:r>
            <a:endParaRPr lang="de-DE" sz="1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4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einer Seite im INTRANET </a:t>
            </a:r>
            <a:r>
              <a:rPr lang="de-DE" dirty="0" smtClean="0"/>
              <a:t>– Schlagworte (</a:t>
            </a:r>
            <a:r>
              <a:rPr lang="de-DE" dirty="0" err="1" smtClean="0"/>
              <a:t>Meta</a:t>
            </a:r>
            <a:r>
              <a:rPr lang="de-DE" dirty="0" smtClean="0"/>
              <a:t>) 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272480" y="3645024"/>
            <a:ext cx="9411270" cy="2195389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Das Feld </a:t>
            </a:r>
            <a:r>
              <a:rPr lang="de-DE" b="1" dirty="0" smtClean="0"/>
              <a:t>„Schlagworte (META)“</a:t>
            </a:r>
            <a:r>
              <a:rPr lang="de-DE" dirty="0" smtClean="0"/>
              <a:t> beinhaltet Wörter die bei abweichender Sucheingabe trotzdem auf den vorliegenden Prozess verweisen. </a:t>
            </a:r>
            <a:r>
              <a:rPr lang="de-DE" b="1" dirty="0" smtClean="0"/>
              <a:t>2-3 Schlagworte </a:t>
            </a:r>
            <a:r>
              <a:rPr lang="de-DE" dirty="0" smtClean="0"/>
              <a:t>falls sinnvoll eingeben!</a:t>
            </a: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Klick auf das im Bild zu sehende Symbol 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Eingabe </a:t>
            </a:r>
            <a:r>
              <a:rPr lang="de-DE" dirty="0" smtClean="0"/>
              <a:t>der Schlagworte, getrennt durch Leertaste </a:t>
            </a:r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Auf </a:t>
            </a:r>
            <a:r>
              <a:rPr lang="de-DE" b="1" dirty="0"/>
              <a:t>„OK“ </a:t>
            </a:r>
            <a:r>
              <a:rPr lang="de-DE" dirty="0"/>
              <a:t>klicken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pic>
        <p:nvPicPr>
          <p:cNvPr id="2051" name="Picture 3" descr="C:\Users\ggg_du\Desktop\PPT Lotus\Bearbeitet\7_Met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908720"/>
            <a:ext cx="9073008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09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einer Seite im INTRANET </a:t>
            </a:r>
            <a:r>
              <a:rPr lang="de-DE" dirty="0" smtClean="0"/>
              <a:t>– </a:t>
            </a:r>
            <a:r>
              <a:rPr lang="de-DE" dirty="0" smtClean="0"/>
              <a:t>Einbindung Ablaufdiagramm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98440" y="980728"/>
            <a:ext cx="3085309" cy="4859685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Klick auf das im Bild zu sehende Symbol 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Im Pop-up </a:t>
            </a:r>
            <a:r>
              <a:rPr lang="de-DE" dirty="0" smtClean="0"/>
              <a:t>den Namen des Ablaufdiagramms manuell eingeben, welches </a:t>
            </a:r>
            <a:r>
              <a:rPr lang="de-DE" dirty="0" smtClean="0"/>
              <a:t>als .</a:t>
            </a:r>
            <a:r>
              <a:rPr lang="de-DE" dirty="0" err="1" smtClean="0"/>
              <a:t>png</a:t>
            </a:r>
            <a:r>
              <a:rPr lang="de-DE" dirty="0" smtClean="0"/>
              <a:t> </a:t>
            </a:r>
            <a:r>
              <a:rPr lang="de-DE" dirty="0" smtClean="0"/>
              <a:t>angehangen wurde.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Auf </a:t>
            </a:r>
            <a:r>
              <a:rPr lang="de-DE" b="1" dirty="0" smtClean="0"/>
              <a:t>„OK“ </a:t>
            </a:r>
            <a:r>
              <a:rPr lang="de-DE" dirty="0"/>
              <a:t>klicken</a:t>
            </a:r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endParaRPr lang="de-DE" dirty="0"/>
          </a:p>
        </p:txBody>
      </p:sp>
      <p:cxnSp>
        <p:nvCxnSpPr>
          <p:cNvPr id="5" name="Gerade Verbindung mit Pfeil 4"/>
          <p:cNvCxnSpPr/>
          <p:nvPr/>
        </p:nvCxnSpPr>
        <p:spPr bwMode="auto">
          <a:xfrm>
            <a:off x="6681192" y="4005064"/>
            <a:ext cx="432048" cy="0"/>
          </a:xfrm>
          <a:prstGeom prst="straightConnector1">
            <a:avLst/>
          </a:prstGeom>
          <a:solidFill>
            <a:srgbClr val="DDDDDD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7" name="Textfeld 6"/>
          <p:cNvSpPr txBox="1"/>
          <p:nvPr/>
        </p:nvSpPr>
        <p:spPr>
          <a:xfrm>
            <a:off x="7132115" y="378904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Kleinschreibung erforderlich</a:t>
            </a:r>
            <a:endParaRPr lang="de-DE" dirty="0"/>
          </a:p>
        </p:txBody>
      </p:sp>
      <p:cxnSp>
        <p:nvCxnSpPr>
          <p:cNvPr id="11" name="Gerade Verbindung mit Pfeil 10"/>
          <p:cNvCxnSpPr/>
          <p:nvPr/>
        </p:nvCxnSpPr>
        <p:spPr bwMode="auto">
          <a:xfrm flipH="1">
            <a:off x="2288704" y="2348880"/>
            <a:ext cx="432048" cy="129614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accent5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9218" name="Picture 2" descr="C:\Users\ggg_du\Desktop\PPT Lotus\Bearbeitet\9_Ablaufdiagram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9" y="905391"/>
            <a:ext cx="6324117" cy="354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7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Bearbeitung einer Seite im INTRANET – </a:t>
            </a:r>
            <a:r>
              <a:rPr lang="de-DE" dirty="0" smtClean="0"/>
              <a:t>Legende</a:t>
            </a:r>
            <a:endParaRPr lang="de-DE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6930409" y="836712"/>
            <a:ext cx="3002558" cy="4976813"/>
          </a:xfrm>
        </p:spPr>
        <p:txBody>
          <a:bodyPr/>
          <a:lstStyle/>
          <a:p>
            <a:pPr marL="342900" indent="-342900">
              <a:buFont typeface="+mj-lt"/>
              <a:buAutoNum type="arabicParenBoth"/>
            </a:pPr>
            <a:endParaRPr lang="de-DE" dirty="0" smtClean="0"/>
          </a:p>
          <a:p>
            <a:pPr marL="342900" indent="-342900">
              <a:buFont typeface="+mj-lt"/>
              <a:buAutoNum type="arabicParenBoth"/>
            </a:pPr>
            <a:r>
              <a:rPr lang="de-DE" dirty="0"/>
              <a:t>Klick auf das im Bild zu sehende Symbol </a:t>
            </a:r>
            <a:br>
              <a:rPr lang="de-DE" dirty="0"/>
            </a:br>
            <a:endParaRPr lang="de-DE" dirty="0"/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Eingabe der Abkürzung und der entsprechenden Bedeutung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marL="342900" indent="-342900">
              <a:buFont typeface="+mj-lt"/>
              <a:buAutoNum type="arabicParenBoth"/>
            </a:pPr>
            <a:r>
              <a:rPr lang="de-DE" dirty="0" smtClean="0"/>
              <a:t>Auf </a:t>
            </a:r>
            <a:r>
              <a:rPr lang="de-DE" b="1" dirty="0"/>
              <a:t>„OK“ </a:t>
            </a:r>
            <a:r>
              <a:rPr lang="de-DE" dirty="0"/>
              <a:t>klicken</a:t>
            </a:r>
          </a:p>
          <a:p>
            <a:pPr marL="0" indent="0">
              <a:buNone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</p:txBody>
      </p:sp>
      <p:cxnSp>
        <p:nvCxnSpPr>
          <p:cNvPr id="6" name="Gerade Verbindung mit Pfeil 5"/>
          <p:cNvCxnSpPr/>
          <p:nvPr/>
        </p:nvCxnSpPr>
        <p:spPr bwMode="auto">
          <a:xfrm>
            <a:off x="7113240" y="3284984"/>
            <a:ext cx="432048" cy="0"/>
          </a:xfrm>
          <a:prstGeom prst="straightConnector1">
            <a:avLst/>
          </a:prstGeom>
          <a:solidFill>
            <a:srgbClr val="DDDDDD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" name="Textfeld 3"/>
          <p:cNvSpPr txBox="1"/>
          <p:nvPr/>
        </p:nvSpPr>
        <p:spPr>
          <a:xfrm>
            <a:off x="7545288" y="306896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Mehrere getrennt durch Kommata</a:t>
            </a:r>
            <a:endParaRPr lang="de-DE" dirty="0"/>
          </a:p>
        </p:txBody>
      </p:sp>
      <p:pic>
        <p:nvPicPr>
          <p:cNvPr id="12290" name="Picture 2" descr="C:\Users\ggg_du\Desktop\PPT Lotus\Bearbeitet\12_Legen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980728"/>
            <a:ext cx="6696744" cy="327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560511" y="4653136"/>
            <a:ext cx="6552729" cy="169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30000"/>
              </a:spcBef>
              <a:spcAft>
                <a:spcPct val="20000"/>
              </a:spcAft>
              <a:buClr>
                <a:srgbClr val="006DB6"/>
              </a:buClr>
              <a:buSzPct val="90000"/>
              <a:buFont typeface="Wingdings" pitchFamily="2" charset="2"/>
              <a:buChar char="n"/>
              <a:tabLst>
                <a:tab pos="266700" algn="l"/>
                <a:tab pos="631825" algn="l"/>
                <a:tab pos="981075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1825" indent="-18573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Arial" charset="0"/>
              <a:buChar char="–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981075" indent="-169863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431925" indent="-173038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793875" indent="-18097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2251075" indent="-18097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708275" indent="-18097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3165475" indent="-18097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622675" indent="-180975" algn="l" rtl="0" eaLnBrk="1" fontAlgn="base" hangingPunct="1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  <a:tabLst>
                <a:tab pos="266700" algn="l"/>
                <a:tab pos="631825" algn="l"/>
                <a:tab pos="981075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b="1" dirty="0">
                <a:solidFill>
                  <a:srgbClr val="FF0000"/>
                </a:solidFill>
              </a:rPr>
              <a:t>Erklärung</a:t>
            </a:r>
            <a:r>
              <a:rPr lang="de-DE" dirty="0"/>
              <a:t> der im Prozessablauf und der Prozessbeschreibung verwendeten </a:t>
            </a:r>
            <a:r>
              <a:rPr lang="de-DE" b="1" dirty="0" smtClean="0">
                <a:solidFill>
                  <a:srgbClr val="FF0000"/>
                </a:solidFill>
              </a:rPr>
              <a:t>Abkürzungen</a:t>
            </a:r>
          </a:p>
          <a:p>
            <a:pPr marL="0" indent="0">
              <a:buNone/>
            </a:pPr>
            <a:r>
              <a:rPr lang="de-DE" b="1" dirty="0">
                <a:solidFill>
                  <a:srgbClr val="FF0000"/>
                </a:solidFill>
              </a:rPr>
              <a:t>	</a:t>
            </a:r>
            <a:r>
              <a:rPr lang="de-DE" b="1" dirty="0" smtClean="0">
                <a:solidFill>
                  <a:srgbClr val="FF0000"/>
                </a:solidFill>
              </a:rPr>
              <a:t>	</a:t>
            </a:r>
            <a:r>
              <a:rPr lang="de-DE" b="1" dirty="0" smtClean="0"/>
              <a:t>erforderlich falls Abkürzungen verwendet wurden!</a:t>
            </a:r>
            <a:endParaRPr lang="de-DE" b="1" dirty="0"/>
          </a:p>
        </p:txBody>
      </p:sp>
      <p:cxnSp>
        <p:nvCxnSpPr>
          <p:cNvPr id="8" name="Gerade Verbindung mit Pfeil 7"/>
          <p:cNvCxnSpPr/>
          <p:nvPr/>
        </p:nvCxnSpPr>
        <p:spPr bwMode="auto">
          <a:xfrm>
            <a:off x="640932" y="5498802"/>
            <a:ext cx="432048" cy="0"/>
          </a:xfrm>
          <a:prstGeom prst="straightConnector1">
            <a:avLst/>
          </a:prstGeom>
          <a:solidFill>
            <a:srgbClr val="DDDDDD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169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Vorschau im Browser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08584" y="2348880"/>
            <a:ext cx="6624736" cy="3419525"/>
          </a:xfrm>
        </p:spPr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b="1" dirty="0" smtClean="0"/>
              <a:t>„Vorschau“ </a:t>
            </a:r>
            <a:r>
              <a:rPr lang="de-DE" dirty="0"/>
              <a:t>in der orangegefärbten Leiste </a:t>
            </a:r>
            <a:r>
              <a:rPr lang="de-DE" dirty="0" smtClean="0"/>
              <a:t>anklicken und im sich anschließend öffnenden Reiter „Internet Browser“ auswählen.</a:t>
            </a:r>
          </a:p>
          <a:p>
            <a:pPr marL="0" indent="0">
              <a:buNone/>
            </a:pPr>
            <a:r>
              <a:rPr lang="de-DE" dirty="0" smtClean="0"/>
              <a:t>Es öffnet sich ein neuer Tab in dem festgelegten Standardbrowser.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endParaRPr lang="de-DE" dirty="0"/>
          </a:p>
        </p:txBody>
      </p:sp>
      <p:pic>
        <p:nvPicPr>
          <p:cNvPr id="12290" name="Picture 2" descr="C:\Users\Daniel\Desktop\PPT Lotus\Bearbeitet\13_Vorscha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1412776"/>
            <a:ext cx="734695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Gerade Verbindung mit Pfeil 4"/>
          <p:cNvCxnSpPr/>
          <p:nvPr/>
        </p:nvCxnSpPr>
        <p:spPr bwMode="auto">
          <a:xfrm>
            <a:off x="1064568" y="4797152"/>
            <a:ext cx="720080" cy="0"/>
          </a:xfrm>
          <a:prstGeom prst="straightConnector1">
            <a:avLst/>
          </a:prstGeom>
          <a:solidFill>
            <a:srgbClr val="DDDDDD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" name="Textfeld 7"/>
          <p:cNvSpPr txBox="1"/>
          <p:nvPr/>
        </p:nvSpPr>
        <p:spPr>
          <a:xfrm>
            <a:off x="1856656" y="4473986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Regelmäßige Kontrolle um einen fehlerfreien Handbucheintrag zu gewährleisten!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92693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Speichern des Eintrages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24608" y="2852936"/>
            <a:ext cx="6984776" cy="2699445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Nach Beendigung der Seitenbearbeitung „Speichern“ </a:t>
            </a:r>
            <a:r>
              <a:rPr lang="de-DE" dirty="0"/>
              <a:t>in der orangegefärbten Leiste </a:t>
            </a:r>
            <a:r>
              <a:rPr lang="de-DE" dirty="0" smtClean="0"/>
              <a:t>anklicken.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 </a:t>
            </a:r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pPr marL="342900" indent="-342900">
              <a:buFont typeface="+mj-lt"/>
              <a:buAutoNum type="arabicParenBoth"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13314" name="Picture 2" descr="C:\Users\Daniel\Desktop\PPT Lotus\Bearbeitet\14_Speich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1196752"/>
            <a:ext cx="701668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Gerade Verbindung mit Pfeil 4"/>
          <p:cNvCxnSpPr/>
          <p:nvPr/>
        </p:nvCxnSpPr>
        <p:spPr bwMode="auto">
          <a:xfrm>
            <a:off x="1352600" y="4211935"/>
            <a:ext cx="720080" cy="0"/>
          </a:xfrm>
          <a:prstGeom prst="straightConnector1">
            <a:avLst/>
          </a:prstGeom>
          <a:solidFill>
            <a:srgbClr val="DDDDDD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6" name="Textfeld 5"/>
          <p:cNvSpPr txBox="1"/>
          <p:nvPr/>
        </p:nvSpPr>
        <p:spPr>
          <a:xfrm>
            <a:off x="2144688" y="4005064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Die Änderung kann einen Moment in Anspruch nehmen, bevor sie für alle sichtbar wird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45565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inaq7UE2UmemOaTmoQSNA"/>
</p:tagLst>
</file>

<file path=ppt/theme/theme1.xml><?xml version="1.0" encoding="utf-8"?>
<a:theme xmlns:a="http://schemas.openxmlformats.org/drawingml/2006/main" name="Folie mit neuem IPT-Logo und WZL größer">
  <a:themeElements>
    <a:clrScheme name="WZL-Farbe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80B6DA"/>
      </a:accent3>
      <a:accent4>
        <a:srgbClr val="4D99CC"/>
      </a:accent4>
      <a:accent5>
        <a:srgbClr val="DC0000"/>
      </a:accent5>
      <a:accent6>
        <a:srgbClr val="FF9900"/>
      </a:accent6>
      <a:hlink>
        <a:srgbClr val="80B6DA"/>
      </a:hlink>
      <a:folHlink>
        <a:srgbClr val="4D99CC"/>
      </a:folHlink>
    </a:clrScheme>
    <a:fontScheme name="Folie mit neuem IPT-Logo und WZL größ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lie mit neuem IPT-Logo und WZL größer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356</Words>
  <Application>Microsoft Office PowerPoint</Application>
  <PresentationFormat>A4-Papier (210x297 mm)</PresentationFormat>
  <Paragraphs>66</Paragraphs>
  <Slides>10</Slides>
  <Notes>3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2" baseType="lpstr">
      <vt:lpstr>Folie mit neuem IPT-Logo und WZL größer</vt:lpstr>
      <vt:lpstr>think-cell Slide</vt:lpstr>
      <vt:lpstr>Anleitung für Allgemeine Veränderungen einer Intranet-Seite</vt:lpstr>
      <vt:lpstr>Bearbeitungsmodus öffnen (1/2)</vt:lpstr>
      <vt:lpstr>Bearbeitungsmodus öffnen (2/2)</vt:lpstr>
      <vt:lpstr>Bearbeitung einer Seite im INTRANET – Ziel (Kurzbeschreibung) Subprozess</vt:lpstr>
      <vt:lpstr>Bearbeitung einer Seite im INTRANET – Beschreibung  Allgemeine Seite</vt:lpstr>
      <vt:lpstr>Bearbeitung einer Seite im INTRANET – Schlagworte (Meta) </vt:lpstr>
      <vt:lpstr>Bearbeitung einer Seite im INTRANET – Einbindung Ablaufdiagramm </vt:lpstr>
      <vt:lpstr>Bearbeitung einer Seite im INTRANET – Legende</vt:lpstr>
      <vt:lpstr>Vorschau im Browser</vt:lpstr>
      <vt:lpstr>Speichern des Eintrages</vt:lpstr>
    </vt:vector>
  </TitlesOfParts>
  <Manager/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Allgemeine_Veränderungen.pptx</dc:title>
  <dc:subject/>
  <dc:creator>Daniel Urban</dc:creator>
  <cp:keywords/>
  <dc:description/>
  <cp:lastModifiedBy>Sebastian Groggert</cp:lastModifiedBy>
  <cp:revision>79</cp:revision>
  <cp:lastPrinted>2014-06-10T10:43:07Z</cp:lastPrinted>
  <dcterms:created xsi:type="dcterms:W3CDTF">2014-06-03T09:54:21Z</dcterms:created>
  <dcterms:modified xsi:type="dcterms:W3CDTF">2014-07-28T16:37:44Z</dcterms:modified>
  <cp:category/>
</cp:coreProperties>
</file>