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5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9" r:id="rId4"/>
    <p:sldId id="260" r:id="rId5"/>
  </p:sldIdLst>
  <p:sldSz cx="9906000" cy="6858000" type="A4"/>
  <p:notesSz cx="666908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8C8"/>
    <a:srgbClr val="969696"/>
    <a:srgbClr val="646464"/>
    <a:srgbClr val="000046"/>
    <a:srgbClr val="000032"/>
    <a:srgbClr val="4D99CC"/>
    <a:srgbClr val="80B6DA"/>
    <a:srgbClr val="B3D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77" autoAdjust="0"/>
    <p:restoredTop sz="97512" autoAdjust="0"/>
  </p:normalViewPr>
  <p:slideViewPr>
    <p:cSldViewPr>
      <p:cViewPr>
        <p:scale>
          <a:sx n="50" d="100"/>
          <a:sy n="50" d="100"/>
        </p:scale>
        <p:origin x="-1890" y="-13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1578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4" name="Rectangle 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5608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0" y="9428163"/>
            <a:ext cx="45608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endParaRPr lang="de-DE" sz="1200"/>
          </a:p>
          <a:p>
            <a:endParaRPr lang="de-DE" sz="1200"/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4710113" y="9339263"/>
            <a:ext cx="18161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 anchor="b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ct val="30000"/>
              </a:spcAft>
            </a:pPr>
            <a:r>
              <a:rPr lang="de-DE" sz="1200"/>
              <a:t>Seite </a:t>
            </a:r>
            <a:fld id="{1E47602D-7EEA-4480-8EBF-AB610D01A45F}" type="slidenum">
              <a:rPr lang="de-DE" sz="1200"/>
              <a:pPr>
                <a:spcAft>
                  <a:spcPct val="30000"/>
                </a:spcAft>
              </a:pPr>
              <a:t>‹Nr.›</a:t>
            </a:fld>
            <a:endParaRPr lang="de-DE" sz="1200"/>
          </a:p>
          <a:p>
            <a:pPr eaLnBrk="0" hangingPunct="0"/>
            <a:r>
              <a:rPr lang="en-US" sz="800" b="1"/>
              <a:t>© </a:t>
            </a:r>
            <a:r>
              <a:rPr lang="en-US" sz="800"/>
              <a:t>WZL</a:t>
            </a:r>
            <a:endParaRPr lang="de-DE" sz="1100"/>
          </a:p>
        </p:txBody>
      </p:sp>
    </p:spTree>
    <p:extLst>
      <p:ext uri="{BB962C8B-B14F-4D97-AF65-F5344CB8AC3E}">
        <p14:creationId xmlns:p14="http://schemas.microsoft.com/office/powerpoint/2010/main" val="603927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5608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809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352425" y="534988"/>
            <a:ext cx="5962650" cy="4127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0700" y="4979988"/>
            <a:ext cx="5629275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45608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  <a:p>
            <a:endParaRPr lang="de-DE"/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4710113" y="9339263"/>
            <a:ext cx="18161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 anchor="b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ct val="30000"/>
              </a:spcAft>
            </a:pPr>
            <a:r>
              <a:rPr lang="de-DE" sz="1200"/>
              <a:t>Seite </a:t>
            </a:r>
            <a:fld id="{B2CAB580-D5DF-4D31-88D4-7A9196D2B413}" type="slidenum">
              <a:rPr lang="de-DE" sz="1200"/>
              <a:pPr>
                <a:spcAft>
                  <a:spcPct val="30000"/>
                </a:spcAft>
              </a:pPr>
              <a:t>‹Nr.›</a:t>
            </a:fld>
            <a:endParaRPr lang="de-DE" sz="1200"/>
          </a:p>
          <a:p>
            <a:pPr eaLnBrk="0" hangingPunct="0"/>
            <a:r>
              <a:rPr lang="en-US" sz="800" b="1"/>
              <a:t>© </a:t>
            </a:r>
            <a:r>
              <a:rPr lang="en-US" sz="800"/>
              <a:t>WZL/Fraunhofer IPT</a:t>
            </a:r>
            <a:endParaRPr lang="de-DE" sz="1100"/>
          </a:p>
        </p:txBody>
      </p:sp>
      <p:sp>
        <p:nvSpPr>
          <p:cNvPr id="80908" name="Text Box 12"/>
          <p:cNvSpPr txBox="1">
            <a:spLocks noChangeArrowheads="1"/>
          </p:cNvSpPr>
          <p:nvPr/>
        </p:nvSpPr>
        <p:spPr bwMode="auto">
          <a:xfrm>
            <a:off x="520700" y="4703763"/>
            <a:ext cx="1216025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de-DE" sz="1400" b="1"/>
              <a:t>Anmerkungen:</a:t>
            </a:r>
          </a:p>
        </p:txBody>
      </p:sp>
    </p:spTree>
    <p:extLst>
      <p:ext uri="{BB962C8B-B14F-4D97-AF65-F5344CB8AC3E}">
        <p14:creationId xmlns:p14="http://schemas.microsoft.com/office/powerpoint/2010/main" val="166594239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268288" indent="-88900" algn="l" rtl="0" fontAlgn="base">
      <a:spcBef>
        <a:spcPct val="30000"/>
      </a:spcBef>
      <a:spcAft>
        <a:spcPct val="0"/>
      </a:spcAft>
      <a:buFont typeface="Wingdings" pitchFamily="2" charset="2"/>
      <a:buChar char="§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536575" indent="-88900" algn="l" rtl="0" fontAlgn="base">
      <a:spcBef>
        <a:spcPct val="30000"/>
      </a:spcBef>
      <a:spcAft>
        <a:spcPct val="0"/>
      </a:spcAft>
      <a:buChar char="-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80962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07632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71850" y="1079500"/>
            <a:ext cx="6311900" cy="1439863"/>
          </a:xfrm>
        </p:spPr>
        <p:txBody>
          <a:bodyPr rIns="468000" bIns="72000"/>
          <a:lstStyle>
            <a:lvl1pPr>
              <a:defRPr sz="2600"/>
            </a:lvl1pPr>
          </a:lstStyle>
          <a:p>
            <a:pPr lvl="0"/>
            <a:r>
              <a:rPr lang="de-DE" noProof="0" smtClean="0"/>
              <a:t>Titel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71850" y="2646363"/>
            <a:ext cx="6311900" cy="32035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72000" rIns="342000"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 smtClean="0"/>
              <a:t>Untertitel</a:t>
            </a: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>
            <a:off x="3371850" y="2578100"/>
            <a:ext cx="631190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5003" name="Line 11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flipH="1">
            <a:off x="217488" y="5930900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85096" name="Picture 104" descr="IPT_logo_gruen_folie_30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5997575"/>
            <a:ext cx="2222500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097" name="Picture 105" descr="neu-WZL-RWTH_Aachen-HKS-44_20cm-bre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98" name="Text Box 106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sz="1000" b="1">
                <a:latin typeface="Frutiger 45 Light" pitchFamily="34" charset="0"/>
                <a:cs typeface="Arial" charset="0"/>
              </a:rPr>
              <a:t>©</a:t>
            </a:r>
            <a:r>
              <a:rPr lang="en-US" sz="1000" b="1">
                <a:latin typeface="Frutiger 45 Light" pitchFamily="34" charset="0"/>
              </a:rPr>
              <a:t> </a:t>
            </a:r>
            <a:r>
              <a:rPr lang="en-US" sz="1000">
                <a:latin typeface="Frutiger 45 Light" pitchFamily="34" charset="0"/>
              </a:rPr>
              <a:t>WZL/Fraunhofer IPT</a:t>
            </a:r>
            <a:endParaRPr lang="de-DE" sz="1000">
              <a:latin typeface="Frutiger 45 Light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5491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937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71850" y="863600"/>
            <a:ext cx="3079750" cy="4976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604000" y="863600"/>
            <a:ext cx="3079750" cy="4976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551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9460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432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5538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005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23556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04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18375" y="0"/>
            <a:ext cx="2366963" cy="58404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7488" y="0"/>
            <a:ext cx="6948487" cy="58404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990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0"/>
            <a:ext cx="946785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87354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71850" y="863600"/>
            <a:ext cx="6311900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83981" name="Line 13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3983" name="Line 15"/>
          <p:cNvSpPr>
            <a:spLocks noChangeShapeType="1"/>
          </p:cNvSpPr>
          <p:nvPr/>
        </p:nvSpPr>
        <p:spPr bwMode="auto">
          <a:xfrm flipH="1">
            <a:off x="215900" y="5930900"/>
            <a:ext cx="9464675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4089" name="Text Box 121"/>
          <p:cNvSpPr txBox="1">
            <a:spLocks noChangeArrowheads="1"/>
          </p:cNvSpPr>
          <p:nvPr/>
        </p:nvSpPr>
        <p:spPr bwMode="auto">
          <a:xfrm>
            <a:off x="8361363" y="5991225"/>
            <a:ext cx="1322387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Aft>
                <a:spcPct val="30000"/>
              </a:spcAft>
            </a:pPr>
            <a:r>
              <a:rPr lang="de-DE" sz="1000"/>
              <a:t>Seite </a:t>
            </a:r>
            <a:fld id="{423C60E6-2291-48F0-810D-6B2B973F3554}" type="slidenum">
              <a:rPr lang="de-DE" sz="1000"/>
              <a:pPr algn="r">
                <a:spcAft>
                  <a:spcPct val="30000"/>
                </a:spcAft>
              </a:pPr>
              <a:t>‹Nr.›</a:t>
            </a:fld>
            <a:endParaRPr lang="de-DE" sz="1000"/>
          </a:p>
        </p:txBody>
      </p:sp>
      <p:pic>
        <p:nvPicPr>
          <p:cNvPr id="84090" name="Picture 122" descr="IPT_logo_gruen_folie_300dpi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5997575"/>
            <a:ext cx="2222500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091" name="Picture 123" descr="neu-WZL-RWTH_Aachen-HKS-44_20cm-brei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092" name="Text Box 124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sz="1000" b="1">
                <a:latin typeface="Frutiger 45 Light" pitchFamily="34" charset="0"/>
                <a:cs typeface="Arial" charset="0"/>
              </a:rPr>
              <a:t>©</a:t>
            </a:r>
            <a:r>
              <a:rPr lang="en-US" sz="1000" b="1">
                <a:latin typeface="Frutiger 45 Light" pitchFamily="34" charset="0"/>
              </a:rPr>
              <a:t> </a:t>
            </a:r>
            <a:r>
              <a:rPr lang="en-US" sz="1000">
                <a:latin typeface="Frutiger 45 Light" pitchFamily="34" charset="0"/>
              </a:rPr>
              <a:t>WZL/Fraunhofer IPT</a:t>
            </a:r>
            <a:endParaRPr lang="de-DE" sz="1000">
              <a:latin typeface="Frutiger 45 Light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266700" indent="-266700" algn="l" rtl="0" fontAlgn="base">
        <a:spcBef>
          <a:spcPct val="30000"/>
        </a:spcBef>
        <a:spcAft>
          <a:spcPct val="20000"/>
        </a:spcAft>
        <a:buClr>
          <a:srgbClr val="006DB6"/>
        </a:buClr>
        <a:buSzPct val="90000"/>
        <a:buFont typeface="Wingdings" pitchFamily="2" charset="2"/>
        <a:buChar char="n"/>
        <a:tabLst>
          <a:tab pos="266700" algn="l"/>
          <a:tab pos="631825" algn="l"/>
          <a:tab pos="98107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31825" indent="-185738" algn="l" rtl="0" fontAlgn="base">
        <a:spcBef>
          <a:spcPct val="0"/>
        </a:spcBef>
        <a:spcAft>
          <a:spcPct val="20000"/>
        </a:spcAft>
        <a:buClr>
          <a:schemeClr val="tx1"/>
        </a:buClr>
        <a:buFont typeface="Arial" charset="0"/>
        <a:buChar char="–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2pPr>
      <a:lvl3pPr marL="981075" indent="-169863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3pPr>
      <a:lvl4pPr marL="1431925" indent="-173038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4pPr>
      <a:lvl5pPr marL="17938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5pPr>
      <a:lvl6pPr marL="22510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6pPr>
      <a:lvl7pPr marL="27082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7pPr>
      <a:lvl8pPr marL="31654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8pPr>
      <a:lvl9pPr marL="36226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Literaturerfassung	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Optimierter Ablauf zur Erfassung von Veröffentlichungen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r>
              <a:rPr lang="de-DE"/>
              <a:t>F. Possel-Dölken</a:t>
            </a:r>
          </a:p>
          <a:p>
            <a:endParaRPr lang="de-DE"/>
          </a:p>
          <a:p>
            <a:r>
              <a:rPr lang="de-DE"/>
              <a:t>Aachen, 26. Februar 2007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Liste der Veröffentlichungen mit Kennzeichnung</a:t>
            </a:r>
          </a:p>
        </p:txBody>
      </p:sp>
      <p:pic>
        <p:nvPicPr>
          <p:cNvPr id="154628" name="Picture 4" descr="Liste_nach_Autor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r="35054" b="25655"/>
          <a:stretch>
            <a:fillRect/>
          </a:stretch>
        </p:blipFill>
        <p:spPr bwMode="auto">
          <a:xfrm>
            <a:off x="4144963" y="846138"/>
            <a:ext cx="5416550" cy="497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9" name="Oval 5"/>
          <p:cNvSpPr>
            <a:spLocks noChangeArrowheads="1"/>
          </p:cNvSpPr>
          <p:nvPr/>
        </p:nvSpPr>
        <p:spPr bwMode="auto">
          <a:xfrm>
            <a:off x="5745163" y="2492375"/>
            <a:ext cx="503237" cy="431800"/>
          </a:xfrm>
          <a:prstGeom prst="ellips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4630" name="Line 6"/>
          <p:cNvSpPr>
            <a:spLocks noChangeShapeType="1"/>
          </p:cNvSpPr>
          <p:nvPr/>
        </p:nvSpPr>
        <p:spPr bwMode="auto">
          <a:xfrm flipH="1" flipV="1">
            <a:off x="3297238" y="2276475"/>
            <a:ext cx="2447925" cy="360363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4631" name="Text Box 7"/>
          <p:cNvSpPr txBox="1">
            <a:spLocks noChangeArrowheads="1"/>
          </p:cNvSpPr>
          <p:nvPr/>
        </p:nvSpPr>
        <p:spPr bwMode="auto">
          <a:xfrm>
            <a:off x="704850" y="1557338"/>
            <a:ext cx="2914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079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/>
              <a:t>Rote Ampel:</a:t>
            </a:r>
          </a:p>
          <a:p>
            <a:r>
              <a:rPr lang="de-DE"/>
              <a:t>Dokument ist unvollständig</a:t>
            </a:r>
          </a:p>
          <a:p>
            <a:r>
              <a:rPr lang="de-DE"/>
              <a:t>oder beinhaltet Fehler</a:t>
            </a:r>
          </a:p>
        </p:txBody>
      </p:sp>
      <p:sp>
        <p:nvSpPr>
          <p:cNvPr id="154632" name="Oval 8"/>
          <p:cNvSpPr>
            <a:spLocks noChangeArrowheads="1"/>
          </p:cNvSpPr>
          <p:nvPr/>
        </p:nvSpPr>
        <p:spPr bwMode="auto">
          <a:xfrm>
            <a:off x="5745163" y="3789363"/>
            <a:ext cx="503237" cy="431800"/>
          </a:xfrm>
          <a:prstGeom prst="ellips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4633" name="Line 9"/>
          <p:cNvSpPr>
            <a:spLocks noChangeShapeType="1"/>
          </p:cNvSpPr>
          <p:nvPr/>
        </p:nvSpPr>
        <p:spPr bwMode="auto">
          <a:xfrm flipH="1" flipV="1">
            <a:off x="3297238" y="3573463"/>
            <a:ext cx="2447925" cy="360362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4634" name="Text Box 10"/>
          <p:cNvSpPr txBox="1">
            <a:spLocks noChangeArrowheads="1"/>
          </p:cNvSpPr>
          <p:nvPr/>
        </p:nvSpPr>
        <p:spPr bwMode="auto">
          <a:xfrm>
            <a:off x="704850" y="2924175"/>
            <a:ext cx="26606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079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/>
              <a:t>Grüne Ampel:</a:t>
            </a:r>
          </a:p>
          <a:p>
            <a:r>
              <a:rPr lang="de-DE"/>
              <a:t>Dokument ist vollständig</a:t>
            </a:r>
          </a:p>
          <a:p>
            <a:r>
              <a:rPr lang="de-DE"/>
              <a:t>und korrekt</a:t>
            </a:r>
          </a:p>
        </p:txBody>
      </p:sp>
      <p:sp>
        <p:nvSpPr>
          <p:cNvPr id="154635" name="Oval 11"/>
          <p:cNvSpPr>
            <a:spLocks noChangeArrowheads="1"/>
          </p:cNvSpPr>
          <p:nvPr/>
        </p:nvSpPr>
        <p:spPr bwMode="auto">
          <a:xfrm>
            <a:off x="5816600" y="5302250"/>
            <a:ext cx="503238" cy="431800"/>
          </a:xfrm>
          <a:prstGeom prst="ellips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4636" name="Line 12"/>
          <p:cNvSpPr>
            <a:spLocks noChangeShapeType="1"/>
          </p:cNvSpPr>
          <p:nvPr/>
        </p:nvSpPr>
        <p:spPr bwMode="auto">
          <a:xfrm flipH="1" flipV="1">
            <a:off x="3368675" y="5084763"/>
            <a:ext cx="2447925" cy="360362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4637" name="Text Box 13"/>
          <p:cNvSpPr txBox="1">
            <a:spLocks noChangeArrowheads="1"/>
          </p:cNvSpPr>
          <p:nvPr/>
        </p:nvSpPr>
        <p:spPr bwMode="auto">
          <a:xfrm>
            <a:off x="704850" y="4384675"/>
            <a:ext cx="32385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079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/>
              <a:t>Grüne Ampel + grüner Haken:</a:t>
            </a:r>
          </a:p>
          <a:p>
            <a:r>
              <a:rPr lang="de-DE"/>
              <a:t>Dokument ist korrekt und</a:t>
            </a:r>
          </a:p>
          <a:p>
            <a:r>
              <a:rPr lang="de-DE" u="sng"/>
              <a:t>zitierfähig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7" name="Picture 9" descr="Vö-Eintrag_rot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r="34648" b="13783"/>
          <a:stretch>
            <a:fillRect/>
          </a:stretch>
        </p:blipFill>
        <p:spPr bwMode="auto">
          <a:xfrm>
            <a:off x="5073650" y="908050"/>
            <a:ext cx="4559300" cy="49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Unvollständiger oder fehlerhafter Eintrag</a:t>
            </a:r>
          </a:p>
        </p:txBody>
      </p:sp>
      <p:sp>
        <p:nvSpPr>
          <p:cNvPr id="155653" name="Oval 5"/>
          <p:cNvSpPr>
            <a:spLocks noChangeArrowheads="1"/>
          </p:cNvSpPr>
          <p:nvPr/>
        </p:nvSpPr>
        <p:spPr bwMode="auto">
          <a:xfrm>
            <a:off x="4376738" y="5300663"/>
            <a:ext cx="4176712" cy="503237"/>
          </a:xfrm>
          <a:prstGeom prst="ellips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5654" name="Line 6"/>
          <p:cNvSpPr>
            <a:spLocks noChangeShapeType="1"/>
          </p:cNvSpPr>
          <p:nvPr/>
        </p:nvSpPr>
        <p:spPr bwMode="auto">
          <a:xfrm flipH="1" flipV="1">
            <a:off x="2792413" y="3789363"/>
            <a:ext cx="1873250" cy="151130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5655" name="Text Box 7"/>
          <p:cNvSpPr txBox="1">
            <a:spLocks noChangeArrowheads="1"/>
          </p:cNvSpPr>
          <p:nvPr/>
        </p:nvSpPr>
        <p:spPr bwMode="auto">
          <a:xfrm>
            <a:off x="973138" y="2800350"/>
            <a:ext cx="28638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079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/>
              <a:t>Anmerkung der Bibliothek:</a:t>
            </a:r>
          </a:p>
          <a:p>
            <a:pPr>
              <a:buFontTx/>
              <a:buChar char="-"/>
            </a:pPr>
            <a:r>
              <a:rPr lang="de-DE"/>
              <a:t>Was fehlt?</a:t>
            </a:r>
          </a:p>
          <a:p>
            <a:pPr>
              <a:buFontTx/>
              <a:buChar char="-"/>
            </a:pPr>
            <a:r>
              <a:rPr lang="de-DE"/>
              <a:t>Was ist falsch?</a:t>
            </a:r>
          </a:p>
        </p:txBody>
      </p:sp>
      <p:sp>
        <p:nvSpPr>
          <p:cNvPr id="155656" name="Text Box 8"/>
          <p:cNvSpPr txBox="1">
            <a:spLocks noChangeArrowheads="1"/>
          </p:cNvSpPr>
          <p:nvPr/>
        </p:nvSpPr>
        <p:spPr bwMode="auto">
          <a:xfrm>
            <a:off x="200025" y="908050"/>
            <a:ext cx="29019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079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/>
              <a:t>Solange ein Vö-Eintrag</a:t>
            </a:r>
          </a:p>
          <a:p>
            <a:r>
              <a:rPr lang="de-DE"/>
              <a:t>auf rot steht, erzeugt Lotus</a:t>
            </a:r>
          </a:p>
          <a:p>
            <a:r>
              <a:rPr lang="de-DE"/>
              <a:t>regelmäßig automatische</a:t>
            </a:r>
          </a:p>
          <a:p>
            <a:r>
              <a:rPr lang="de-DE"/>
              <a:t>Emails an den betroffenen</a:t>
            </a:r>
          </a:p>
          <a:p>
            <a:r>
              <a:rPr lang="de-DE"/>
              <a:t>Assistenten!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Korrekter und zitierfähiger Eintrag</a:t>
            </a:r>
          </a:p>
        </p:txBody>
      </p:sp>
      <p:pic>
        <p:nvPicPr>
          <p:cNvPr id="156676" name="Picture 4" descr="Vö-Eintrag_grü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r="12201" b="31740"/>
          <a:stretch>
            <a:fillRect/>
          </a:stretch>
        </p:blipFill>
        <p:spPr bwMode="auto">
          <a:xfrm>
            <a:off x="273050" y="1700213"/>
            <a:ext cx="6480175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77" name="Oval 5"/>
          <p:cNvSpPr>
            <a:spLocks noChangeArrowheads="1"/>
          </p:cNvSpPr>
          <p:nvPr/>
        </p:nvSpPr>
        <p:spPr bwMode="auto">
          <a:xfrm>
            <a:off x="4592638" y="2492375"/>
            <a:ext cx="2447925" cy="792163"/>
          </a:xfrm>
          <a:prstGeom prst="ellips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7597775" y="2008188"/>
            <a:ext cx="12382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079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/>
              <a:t>Durch die </a:t>
            </a:r>
          </a:p>
          <a:p>
            <a:r>
              <a:rPr lang="de-DE"/>
              <a:t>Bibliothek </a:t>
            </a:r>
          </a:p>
          <a:p>
            <a:r>
              <a:rPr lang="de-DE"/>
              <a:t>gesetzte</a:t>
            </a:r>
          </a:p>
          <a:p>
            <a:r>
              <a:rPr lang="de-DE"/>
              <a:t>Einträge</a:t>
            </a:r>
          </a:p>
        </p:txBody>
      </p:sp>
      <p:sp>
        <p:nvSpPr>
          <p:cNvPr id="156679" name="Line 7"/>
          <p:cNvSpPr>
            <a:spLocks noChangeShapeType="1"/>
          </p:cNvSpPr>
          <p:nvPr/>
        </p:nvSpPr>
        <p:spPr bwMode="auto">
          <a:xfrm flipV="1">
            <a:off x="6969125" y="2492375"/>
            <a:ext cx="576263" cy="21590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6680" name="Oval 8"/>
          <p:cNvSpPr>
            <a:spLocks noChangeArrowheads="1"/>
          </p:cNvSpPr>
          <p:nvPr/>
        </p:nvSpPr>
        <p:spPr bwMode="auto">
          <a:xfrm>
            <a:off x="273050" y="5229225"/>
            <a:ext cx="2447925" cy="576263"/>
          </a:xfrm>
          <a:prstGeom prst="ellips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56681" name="Line 9"/>
          <p:cNvSpPr>
            <a:spLocks noChangeShapeType="1"/>
          </p:cNvSpPr>
          <p:nvPr/>
        </p:nvSpPr>
        <p:spPr bwMode="auto">
          <a:xfrm flipV="1">
            <a:off x="2649538" y="4724400"/>
            <a:ext cx="4895850" cy="64770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56682" name="Text Box 10"/>
          <p:cNvSpPr txBox="1">
            <a:spLocks noChangeArrowheads="1"/>
          </p:cNvSpPr>
          <p:nvPr/>
        </p:nvSpPr>
        <p:spPr bwMode="auto">
          <a:xfrm>
            <a:off x="7616825" y="4038600"/>
            <a:ext cx="1606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079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/>
              <a:t>Keine</a:t>
            </a:r>
          </a:p>
          <a:p>
            <a:r>
              <a:rPr lang="de-DE"/>
              <a:t>Anmerkungen</a:t>
            </a:r>
          </a:p>
          <a:p>
            <a:r>
              <a:rPr lang="de-DE"/>
              <a:t>mehr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zl">
  <a:themeElements>
    <a:clrScheme name="wzl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3D3E9"/>
      </a:accent1>
      <a:accent2>
        <a:srgbClr val="006DB6"/>
      </a:accent2>
      <a:accent3>
        <a:srgbClr val="FFFFFF"/>
      </a:accent3>
      <a:accent4>
        <a:srgbClr val="000000"/>
      </a:accent4>
      <a:accent5>
        <a:srgbClr val="D6E6F2"/>
      </a:accent5>
      <a:accent6>
        <a:srgbClr val="0062A5"/>
      </a:accent6>
      <a:hlink>
        <a:srgbClr val="80B6DA"/>
      </a:hlink>
      <a:folHlink>
        <a:srgbClr val="4D99CC"/>
      </a:folHlink>
    </a:clrScheme>
    <a:fontScheme name="wz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zl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B3D3E9"/>
        </a:accent1>
        <a:accent2>
          <a:srgbClr val="006DB6"/>
        </a:accent2>
        <a:accent3>
          <a:srgbClr val="FFFFFF"/>
        </a:accent3>
        <a:accent4>
          <a:srgbClr val="000000"/>
        </a:accent4>
        <a:accent5>
          <a:srgbClr val="D6E6F2"/>
        </a:accent5>
        <a:accent6>
          <a:srgbClr val="0062A5"/>
        </a:accent6>
        <a:hlink>
          <a:srgbClr val="80B6DA"/>
        </a:hlink>
        <a:folHlink>
          <a:srgbClr val="4D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1C1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DDDDFF"/>
      </a:accent5>
      <a:accent6>
        <a:srgbClr val="0000E7"/>
      </a:accent6>
      <a:hlink>
        <a:srgbClr val="9B9BFF"/>
      </a:hlink>
      <a:folHlink>
        <a:srgbClr val="6969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1C1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DDDDFF"/>
      </a:accent5>
      <a:accent6>
        <a:srgbClr val="0000E7"/>
      </a:accent6>
      <a:hlink>
        <a:srgbClr val="9B9BFF"/>
      </a:hlink>
      <a:folHlink>
        <a:srgbClr val="6969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WZL</Template>
  <TotalTime>0</TotalTime>
  <Words>93</Words>
  <Application>Microsoft Office PowerPoint</Application>
  <PresentationFormat>A4-Papier (210x297 mm)</PresentationFormat>
  <Paragraphs>35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Wingdings</vt:lpstr>
      <vt:lpstr>Times New Roman</vt:lpstr>
      <vt:lpstr>Frutiger 45 Light</vt:lpstr>
      <vt:lpstr>wzl</vt:lpstr>
      <vt:lpstr>Literaturerfassung </vt:lpstr>
      <vt:lpstr>Liste der Veröffentlichungen mit Kennzeichnung</vt:lpstr>
      <vt:lpstr>Unvollständiger oder fehlerhafter Eintrag</vt:lpstr>
      <vt:lpstr>Korrekter und zitierfähiger Eintrag</vt:lpstr>
    </vt:vector>
  </TitlesOfParts>
  <Company>WZL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Literaturerfassung_Pd_070226.pptx</dc:title>
  <dc:creator>Frank Possel-Dölken</dc:creator>
  <cp:lastModifiedBy>Heike Margot Jansen</cp:lastModifiedBy>
  <cp:revision>8</cp:revision>
  <dcterms:created xsi:type="dcterms:W3CDTF">2007-02-26T08:06:20Z</dcterms:created>
  <dcterms:modified xsi:type="dcterms:W3CDTF">2013-03-20T12:32:24Z</dcterms:modified>
</cp:coreProperties>
</file>