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58" r:id="rId4"/>
    <p:sldId id="257" r:id="rId5"/>
  </p:sldIdLst>
  <p:sldSz cx="9906000" cy="6858000" type="A4"/>
  <p:notesSz cx="6797675" cy="9926638"/>
  <p:custDataLst>
    <p:tags r:id="rId6"/>
  </p:custData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7FB7"/>
    <a:srgbClr val="F6A800"/>
    <a:srgbClr val="CC071E"/>
    <a:srgbClr val="CFD1D2"/>
    <a:srgbClr val="9C9E9F"/>
    <a:srgbClr val="646567"/>
    <a:srgbClr val="000000"/>
    <a:srgbClr val="C7DDF2"/>
    <a:srgbClr val="8EBAE5"/>
    <a:srgbClr val="0054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33" d="100"/>
          <a:sy n="133" d="100"/>
        </p:scale>
        <p:origin x="45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3371850" y="1119188"/>
            <a:ext cx="6311900" cy="1400175"/>
          </a:xfrm>
        </p:spPr>
        <p:txBody>
          <a:bodyPr rIns="468000" bIns="72000"/>
          <a:lstStyle>
            <a:lvl1pPr>
              <a:defRPr sz="2600"/>
            </a:lvl1pPr>
          </a:lstStyle>
          <a:p>
            <a:pPr lvl="0"/>
            <a:r>
              <a:rPr lang="de-DE" noProof="0" smtClean="0"/>
              <a:t>Titelmasterformat durch Klicken bearbeiten</a:t>
            </a:r>
          </a:p>
        </p:txBody>
      </p:sp>
      <p:sp>
        <p:nvSpPr>
          <p:cNvPr id="84995" name="Rectangle 3"/>
          <p:cNvSpPr>
            <a:spLocks noGrp="1" noChangeArrowheads="1"/>
          </p:cNvSpPr>
          <p:nvPr>
            <p:ph type="subTitle" idx="1"/>
          </p:nvPr>
        </p:nvSpPr>
        <p:spPr>
          <a:xfrm>
            <a:off x="3371850" y="2646363"/>
            <a:ext cx="6311900" cy="3203575"/>
          </a:xfrm>
          <a:extLst>
            <a:ext uri="{91240B29-F687-4F45-9708-019B960494DF}">
              <a14:hiddenLine xmlns:a14="http://schemas.microsoft.com/office/drawing/2010/main" w="9525">
                <a:solidFill>
                  <a:schemeClr val="tx1"/>
                </a:solidFill>
                <a:miter lim="800000"/>
                <a:headEnd/>
                <a:tailEnd/>
              </a14:hiddenLine>
            </a:ext>
          </a:extLst>
        </p:spPr>
        <p:txBody>
          <a:bodyPr tIns="72000" rIns="342000"/>
          <a:lstStyle>
            <a:lvl1pPr marL="0" indent="0">
              <a:buFont typeface="Wingdings" pitchFamily="2" charset="2"/>
              <a:buNone/>
              <a:defRPr/>
            </a:lvl1pPr>
          </a:lstStyle>
          <a:p>
            <a:pPr lvl="0"/>
            <a:r>
              <a:rPr lang="de-DE" noProof="0" dirty="0" smtClean="0"/>
              <a:t>Formatvorlage des Untertitelmasters durch Klicken bearbeiten</a:t>
            </a:r>
          </a:p>
        </p:txBody>
      </p:sp>
      <p:sp>
        <p:nvSpPr>
          <p:cNvPr id="84996" name="Line 4"/>
          <p:cNvSpPr>
            <a:spLocks noChangeShapeType="1"/>
          </p:cNvSpPr>
          <p:nvPr/>
        </p:nvSpPr>
        <p:spPr bwMode="auto">
          <a:xfrm>
            <a:off x="3371850" y="2578100"/>
            <a:ext cx="6311900"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85003" name="Line 11"/>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85009" name="Line 17"/>
          <p:cNvSpPr>
            <a:spLocks noChangeShapeType="1"/>
          </p:cNvSpPr>
          <p:nvPr/>
        </p:nvSpPr>
        <p:spPr bwMode="auto">
          <a:xfrm flipH="1">
            <a:off x="217488" y="5930900"/>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85098" name="Text Box 106"/>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dirty="0">
                <a:cs typeface="Arial" charset="0"/>
              </a:rPr>
              <a:t>©</a:t>
            </a:r>
            <a:r>
              <a:rPr lang="en-US" sz="1000" b="1" dirty="0"/>
              <a:t> </a:t>
            </a:r>
            <a:r>
              <a:rPr lang="en-US" sz="1000" dirty="0"/>
              <a:t>WZL/Fraunhofer IPT</a:t>
            </a:r>
            <a:endParaRPr lang="de-DE" sz="1000" dirty="0"/>
          </a:p>
        </p:txBody>
      </p:sp>
      <p:pic>
        <p:nvPicPr>
          <p:cNvPr id="85099" name="Picture 107" descr="ipt_59mm_rgb_foli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5025" y="6030000"/>
            <a:ext cx="2143125" cy="588963"/>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6400" y="5918400"/>
            <a:ext cx="3232877" cy="813600"/>
          </a:xfrm>
          <a:prstGeom prst="rect">
            <a:avLst/>
          </a:prstGeom>
        </p:spPr>
      </p:pic>
    </p:spTree>
    <p:extLst>
      <p:ext uri="{BB962C8B-B14F-4D97-AF65-F5344CB8AC3E}">
        <p14:creationId xmlns:p14="http://schemas.microsoft.com/office/powerpoint/2010/main" val="7694529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lvl1pPr marL="228600" indent="-228600">
              <a:defRPr/>
            </a:lvl1pPr>
            <a:lvl2pPr marL="457200" indent="-228600">
              <a:defRPr/>
            </a:lvl2pPr>
            <a:lvl3pPr marL="685800" indent="-228600">
              <a:defRPr/>
            </a:lvl3pPr>
            <a:lvl4pPr marL="914400" indent="-228600">
              <a:defRPr/>
            </a:lvl4pPr>
            <a:lvl5pPr marL="1143000" indent="-228600">
              <a:defRPr/>
            </a:lvl5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9134496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371850" y="863600"/>
            <a:ext cx="3079750" cy="4976813"/>
          </a:xfrm>
        </p:spPr>
        <p:txBody>
          <a:bodyPr/>
          <a:lstStyle>
            <a:lvl1pPr marL="228600" indent="-228600">
              <a:defRPr sz="1800"/>
            </a:lvl1pPr>
            <a:lvl2pPr marL="457200" indent="-228600">
              <a:defRPr sz="1600"/>
            </a:lvl2pPr>
            <a:lvl3pPr marL="685800" indent="-228600">
              <a:defRPr sz="1600"/>
            </a:lvl3pPr>
            <a:lvl4pPr marL="914400" indent="-228600">
              <a:defRPr sz="1600"/>
            </a:lvl4pPr>
            <a:lvl5pPr marL="1143000" indent="-228600">
              <a:defRPr sz="1600"/>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6604000" y="863600"/>
            <a:ext cx="3079750" cy="4976813"/>
          </a:xfrm>
        </p:spPr>
        <p:txBody>
          <a:bodyPr/>
          <a:lstStyle>
            <a:lvl1pPr marL="228600" indent="-228600">
              <a:defRPr sz="1800"/>
            </a:lvl1pPr>
            <a:lvl2pPr marL="457200" indent="-228600">
              <a:defRPr sz="1600"/>
            </a:lvl2pPr>
            <a:lvl3pPr marL="685800" indent="-228600">
              <a:defRPr sz="1600"/>
            </a:lvl3pPr>
            <a:lvl4pPr marL="914400" indent="-228600">
              <a:defRPr sz="1600"/>
            </a:lvl4pPr>
            <a:lvl5pPr marL="1143000" indent="-228600">
              <a:defRPr sz="1600"/>
            </a:lvl5pPr>
            <a:lvl6pPr>
              <a:defRPr sz="1800"/>
            </a:lvl6pPr>
            <a:lvl7pPr>
              <a:defRPr sz="1800"/>
            </a:lvl7pPr>
            <a:lvl8pPr>
              <a:defRPr sz="1800"/>
            </a:lvl8pPr>
            <a:lvl9pPr>
              <a:defRPr sz="18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28047231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5094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276841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217488" y="0"/>
            <a:ext cx="94678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287354" bIns="0" numCol="1" anchor="b" anchorCtr="0" compatLnSpc="1">
            <a:prstTxWarp prst="textNoShape">
              <a:avLst/>
            </a:prstTxWarp>
          </a:bodyPr>
          <a:lstStyle/>
          <a:p>
            <a:pPr lvl="0"/>
            <a:endParaRPr lang="en-US" dirty="0" smtClean="0"/>
          </a:p>
        </p:txBody>
      </p:sp>
      <p:sp>
        <p:nvSpPr>
          <p:cNvPr id="83971" name="Rectangle 3"/>
          <p:cNvSpPr>
            <a:spLocks noGrp="1" noChangeArrowheads="1"/>
          </p:cNvSpPr>
          <p:nvPr>
            <p:ph type="body" idx="1"/>
          </p:nvPr>
        </p:nvSpPr>
        <p:spPr bwMode="auto">
          <a:xfrm>
            <a:off x="3371850" y="863600"/>
            <a:ext cx="6311900" cy="497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80000" bIns="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83981" name="Line 13"/>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83983" name="Line 15"/>
          <p:cNvSpPr>
            <a:spLocks noChangeShapeType="1"/>
          </p:cNvSpPr>
          <p:nvPr/>
        </p:nvSpPr>
        <p:spPr bwMode="auto">
          <a:xfrm flipH="1">
            <a:off x="215900" y="5930900"/>
            <a:ext cx="9464675"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84089" name="Text Box 121"/>
          <p:cNvSpPr txBox="1">
            <a:spLocks noChangeArrowheads="1"/>
          </p:cNvSpPr>
          <p:nvPr/>
        </p:nvSpPr>
        <p:spPr bwMode="auto">
          <a:xfrm>
            <a:off x="8361363" y="5991225"/>
            <a:ext cx="1322387"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algn="r">
              <a:spcAft>
                <a:spcPct val="30000"/>
              </a:spcAft>
            </a:pPr>
            <a:r>
              <a:rPr lang="de-DE" sz="1000" dirty="0"/>
              <a:t>Seite </a:t>
            </a:r>
            <a:fld id="{00C3FF0A-3B1C-460E-B60F-EC504E0555AB}" type="slidenum">
              <a:rPr lang="de-DE" sz="1000"/>
              <a:pPr algn="r">
                <a:spcAft>
                  <a:spcPct val="30000"/>
                </a:spcAft>
              </a:pPr>
              <a:t>‹Nr.›</a:t>
            </a:fld>
            <a:endParaRPr lang="de-DE" sz="1000" dirty="0"/>
          </a:p>
        </p:txBody>
      </p:sp>
      <p:sp>
        <p:nvSpPr>
          <p:cNvPr id="84092" name="Text Box 124"/>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dirty="0">
                <a:cs typeface="Arial" charset="0"/>
              </a:rPr>
              <a:t>©</a:t>
            </a:r>
            <a:r>
              <a:rPr lang="en-US" sz="1000" b="1" dirty="0"/>
              <a:t> </a:t>
            </a:r>
            <a:r>
              <a:rPr lang="en-US" sz="1000" dirty="0"/>
              <a:t>WZL/Fraunhofer IPT</a:t>
            </a:r>
            <a:endParaRPr lang="de-DE" sz="1000" dirty="0"/>
          </a:p>
        </p:txBody>
      </p:sp>
      <p:pic>
        <p:nvPicPr>
          <p:cNvPr id="84093" name="Picture 125" descr="ipt_59mm_rgb_foli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75025" y="6030000"/>
            <a:ext cx="2143125" cy="588963"/>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46400" y="5918400"/>
            <a:ext cx="3232877" cy="813600"/>
          </a:xfrm>
          <a:prstGeom prst="rect">
            <a:avLst/>
          </a:prstGeom>
        </p:spPr>
      </p:pic>
    </p:spTree>
    <p:extLst>
      <p:ext uri="{BB962C8B-B14F-4D97-AF65-F5344CB8AC3E}">
        <p14:creationId xmlns:p14="http://schemas.microsoft.com/office/powerpoint/2010/main" val="279409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iming>
    <p:tnLst>
      <p:par>
        <p:cTn id="1" dur="indefinite" restart="never" nodeType="tmRoot"/>
      </p:par>
    </p:tnLst>
  </p:timing>
  <p:txStyles>
    <p:titleStyle>
      <a:lvl1pPr algn="l" defTabSz="1042988" rtl="0" eaLnBrk="1" fontAlgn="base" hangingPunct="1">
        <a:spcBef>
          <a:spcPct val="0"/>
        </a:spcBef>
        <a:spcAft>
          <a:spcPct val="0"/>
        </a:spcAft>
        <a:defRPr sz="2200" b="1">
          <a:solidFill>
            <a:schemeClr val="tx2"/>
          </a:solidFill>
          <a:latin typeface="+mj-lt"/>
          <a:ea typeface="+mj-ea"/>
          <a:cs typeface="+mj-cs"/>
        </a:defRPr>
      </a:lvl1pPr>
      <a:lvl2pPr algn="l" defTabSz="1042988" rtl="0" eaLnBrk="1" fontAlgn="base" hangingPunct="1">
        <a:spcBef>
          <a:spcPct val="0"/>
        </a:spcBef>
        <a:spcAft>
          <a:spcPct val="0"/>
        </a:spcAft>
        <a:defRPr sz="2200" b="1">
          <a:solidFill>
            <a:schemeClr val="tx2"/>
          </a:solidFill>
          <a:latin typeface="Arial" charset="0"/>
        </a:defRPr>
      </a:lvl2pPr>
      <a:lvl3pPr algn="l" defTabSz="1042988" rtl="0" eaLnBrk="1" fontAlgn="base" hangingPunct="1">
        <a:spcBef>
          <a:spcPct val="0"/>
        </a:spcBef>
        <a:spcAft>
          <a:spcPct val="0"/>
        </a:spcAft>
        <a:defRPr sz="2200" b="1">
          <a:solidFill>
            <a:schemeClr val="tx2"/>
          </a:solidFill>
          <a:latin typeface="Arial" charset="0"/>
        </a:defRPr>
      </a:lvl3pPr>
      <a:lvl4pPr algn="l" defTabSz="1042988" rtl="0" eaLnBrk="1" fontAlgn="base" hangingPunct="1">
        <a:spcBef>
          <a:spcPct val="0"/>
        </a:spcBef>
        <a:spcAft>
          <a:spcPct val="0"/>
        </a:spcAft>
        <a:defRPr sz="2200" b="1">
          <a:solidFill>
            <a:schemeClr val="tx2"/>
          </a:solidFill>
          <a:latin typeface="Arial" charset="0"/>
        </a:defRPr>
      </a:lvl4pPr>
      <a:lvl5pPr algn="l" defTabSz="1042988" rtl="0" eaLnBrk="1" fontAlgn="base" hangingPunct="1">
        <a:spcBef>
          <a:spcPct val="0"/>
        </a:spcBef>
        <a:spcAft>
          <a:spcPct val="0"/>
        </a:spcAft>
        <a:defRPr sz="2200" b="1">
          <a:solidFill>
            <a:schemeClr val="tx2"/>
          </a:solidFill>
          <a:latin typeface="Arial" charset="0"/>
        </a:defRPr>
      </a:lvl5pPr>
      <a:lvl6pPr marL="457200" algn="l" defTabSz="1042988" rtl="0" eaLnBrk="1" fontAlgn="base" hangingPunct="1">
        <a:spcBef>
          <a:spcPct val="0"/>
        </a:spcBef>
        <a:spcAft>
          <a:spcPct val="0"/>
        </a:spcAft>
        <a:defRPr sz="2200" b="1">
          <a:solidFill>
            <a:schemeClr val="tx2"/>
          </a:solidFill>
          <a:latin typeface="Arial" charset="0"/>
        </a:defRPr>
      </a:lvl6pPr>
      <a:lvl7pPr marL="914400" algn="l" defTabSz="1042988" rtl="0" eaLnBrk="1" fontAlgn="base" hangingPunct="1">
        <a:spcBef>
          <a:spcPct val="0"/>
        </a:spcBef>
        <a:spcAft>
          <a:spcPct val="0"/>
        </a:spcAft>
        <a:defRPr sz="2200" b="1">
          <a:solidFill>
            <a:schemeClr val="tx2"/>
          </a:solidFill>
          <a:latin typeface="Arial" charset="0"/>
        </a:defRPr>
      </a:lvl7pPr>
      <a:lvl8pPr marL="1371600" algn="l" defTabSz="1042988" rtl="0" eaLnBrk="1" fontAlgn="base" hangingPunct="1">
        <a:spcBef>
          <a:spcPct val="0"/>
        </a:spcBef>
        <a:spcAft>
          <a:spcPct val="0"/>
        </a:spcAft>
        <a:defRPr sz="2200" b="1">
          <a:solidFill>
            <a:schemeClr val="tx2"/>
          </a:solidFill>
          <a:latin typeface="Arial" charset="0"/>
        </a:defRPr>
      </a:lvl8pPr>
      <a:lvl9pPr marL="1828800" algn="l" defTabSz="1042988" rtl="0" eaLnBrk="1" fontAlgn="base" hangingPunct="1">
        <a:spcBef>
          <a:spcPct val="0"/>
        </a:spcBef>
        <a:spcAft>
          <a:spcPct val="0"/>
        </a:spcAft>
        <a:defRPr sz="2200" b="1">
          <a:solidFill>
            <a:schemeClr val="tx2"/>
          </a:solidFill>
          <a:latin typeface="Arial" charset="0"/>
        </a:defRPr>
      </a:lvl9pPr>
    </p:titleStyle>
    <p:bodyStyle>
      <a:lvl1pPr marL="228600" indent="-228600" algn="l" rtl="0" eaLnBrk="1" fontAlgn="base" hangingPunct="1">
        <a:spcBef>
          <a:spcPct val="30000"/>
        </a:spcBef>
        <a:spcAft>
          <a:spcPct val="20000"/>
        </a:spcAft>
        <a:buClr>
          <a:schemeClr val="accent2"/>
        </a:buClr>
        <a:buSzPct val="90000"/>
        <a:buFont typeface="Wingdings" pitchFamily="2" charset="2"/>
        <a:buChar char="n"/>
        <a:tabLst>
          <a:tab pos="266700" algn="l"/>
          <a:tab pos="631825" algn="l"/>
          <a:tab pos="981075" algn="l"/>
        </a:tabLst>
        <a:defRPr>
          <a:solidFill>
            <a:schemeClr val="tx1"/>
          </a:solidFill>
          <a:latin typeface="+mn-lt"/>
          <a:ea typeface="+mn-ea"/>
          <a:cs typeface="+mn-cs"/>
        </a:defRPr>
      </a:lvl1pPr>
      <a:lvl2pPr marL="457200" indent="-228600" algn="l" rtl="0" eaLnBrk="1" fontAlgn="base" hangingPunct="1">
        <a:spcBef>
          <a:spcPct val="0"/>
        </a:spcBef>
        <a:spcAft>
          <a:spcPct val="20000"/>
        </a:spcAft>
        <a:buClr>
          <a:schemeClr val="tx1"/>
        </a:buClr>
        <a:buFont typeface="Arial" charset="0"/>
        <a:buChar char="–"/>
        <a:tabLst>
          <a:tab pos="266700" algn="l"/>
          <a:tab pos="631825" algn="l"/>
          <a:tab pos="981075" algn="l"/>
        </a:tabLst>
        <a:defRPr sz="1600">
          <a:solidFill>
            <a:schemeClr val="tx1"/>
          </a:solidFill>
          <a:latin typeface="+mn-lt"/>
        </a:defRPr>
      </a:lvl2pPr>
      <a:lvl3pPr marL="685800" indent="-228600"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3pPr>
      <a:lvl4pPr marL="1431925" indent="-173038"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4pPr>
      <a:lvl5pPr marL="17938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5pPr>
      <a:lvl6pPr marL="22510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6pPr>
      <a:lvl7pPr marL="27082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7pPr>
      <a:lvl8pPr marL="31654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8pPr>
      <a:lvl9pPr marL="36226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3.xml"/><Relationship Id="rId7" Type="http://schemas.openxmlformats.org/officeDocument/2006/relationships/image" Target="../media/image4.jpe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mailto:m.ernst@wzl.rwth-aachen.de" TargetMode="External"/><Relationship Id="rId3" Type="http://schemas.openxmlformats.org/officeDocument/2006/relationships/tags" Target="../tags/tag9.xml"/><Relationship Id="rId7" Type="http://schemas.openxmlformats.org/officeDocument/2006/relationships/hyperlink" Target="mailto:c.koleczek@wzl.rwth-aachen.de" TargetMode="Externa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11" Type="http://schemas.openxmlformats.org/officeDocument/2006/relationships/hyperlink" Target="http://handbuch.wzl.rwth-aachen.de/de/7b84b59ae0de879ec1256ecd0053ca9d.htm" TargetMode="External"/><Relationship Id="rId5" Type="http://schemas.openxmlformats.org/officeDocument/2006/relationships/oleObject" Target="../embeddings/oleObject4.bin"/><Relationship Id="rId10" Type="http://schemas.openxmlformats.org/officeDocument/2006/relationships/hyperlink" Target="mailto:t.schoenenberg@wzl.rwth-aachen.de" TargetMode="External"/><Relationship Id="rId4" Type="http://schemas.openxmlformats.org/officeDocument/2006/relationships/slideLayout" Target="../slideLayouts/slideLayout2.xml"/><Relationship Id="rId9" Type="http://schemas.openxmlformats.org/officeDocument/2006/relationships/hyperlink" Target="mailto:c.mertens@wzl.rwth-aachen.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extLst>
              <p:ext uri="{D42A27DB-BD31-4B8C-83A1-F6EECF244321}">
                <p14:modId xmlns:p14="http://schemas.microsoft.com/office/powerpoint/2010/main" val="38775809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0"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3"/>
            </p:custDataLst>
          </p:nvPr>
        </p:nvSpPr>
        <p:spPr bwMode="auto">
          <a:xfrm>
            <a:off x="0" y="0"/>
            <a:ext cx="158750" cy="158750"/>
          </a:xfrm>
          <a:prstGeom prst="rect">
            <a:avLst/>
          </a:prstGeom>
          <a:solidFill>
            <a:schemeClr val="accent2"/>
          </a:solidFill>
          <a:ln w="10795"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bodyPr>
          <a:lstStyle/>
          <a:p>
            <a:pPr algn="ctr"/>
            <a:endParaRPr kumimoji="0" lang="de-DE" sz="2600" b="1" u="none" strike="noStrike" cap="none" normalizeH="0" dirty="0" smtClean="0">
              <a:ln>
                <a:noFill/>
              </a:ln>
              <a:solidFill>
                <a:schemeClr val="bg1"/>
              </a:solidFill>
              <a:effectLst/>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ctrTitle"/>
          </p:nvPr>
        </p:nvSpPr>
        <p:spPr>
          <a:xfrm>
            <a:off x="3371850" y="1119188"/>
            <a:ext cx="6381750" cy="1400175"/>
          </a:xfrm>
        </p:spPr>
        <p:txBody>
          <a:bodyPr/>
          <a:lstStyle/>
          <a:p>
            <a:r>
              <a:rPr lang="de-DE" dirty="0" smtClean="0"/>
              <a:t>Vorbereitung eines Werkstattauftrags</a:t>
            </a:r>
            <a:endParaRPr lang="de-DE" dirty="0"/>
          </a:p>
        </p:txBody>
      </p:sp>
      <p:sp>
        <p:nvSpPr>
          <p:cNvPr id="3" name="Untertitel 2"/>
          <p:cNvSpPr>
            <a:spLocks noGrp="1"/>
          </p:cNvSpPr>
          <p:nvPr>
            <p:ph type="subTitle" idx="1"/>
          </p:nvPr>
        </p:nvSpPr>
        <p:spPr/>
        <p:txBody>
          <a:bodyPr/>
          <a:lstStyle/>
          <a:p>
            <a:r>
              <a:rPr lang="de-DE" dirty="0" smtClean="0"/>
              <a:t>Grobkonzept zur Fertigung von Bauteilen in den Dienstleistungsbereichen des WZL </a:t>
            </a:r>
          </a:p>
          <a:p>
            <a:pPr marL="285750" indent="-285750">
              <a:buFont typeface="Arial" panose="020B0604020202020204" pitchFamily="34" charset="0"/>
              <a:buChar char="•"/>
            </a:pPr>
            <a:r>
              <a:rPr lang="de-DE" dirty="0" smtClean="0"/>
              <a:t>Mechanische Werkstatt</a:t>
            </a:r>
          </a:p>
          <a:p>
            <a:pPr marL="285750" indent="-285750">
              <a:buFont typeface="Arial" panose="020B0604020202020204" pitchFamily="34" charset="0"/>
              <a:buChar char="•"/>
            </a:pPr>
            <a:r>
              <a:rPr lang="de-DE" dirty="0" smtClean="0"/>
              <a:t>CNC Kompetenzzentrum</a:t>
            </a:r>
          </a:p>
          <a:p>
            <a:pPr marL="285750" indent="-285750">
              <a:buFont typeface="Arial" panose="020B0604020202020204" pitchFamily="34" charset="0"/>
              <a:buChar char="•"/>
            </a:pPr>
            <a:r>
              <a:rPr lang="de-DE" dirty="0" smtClean="0"/>
              <a:t>Lehrwerkstatt</a:t>
            </a:r>
          </a:p>
          <a:p>
            <a:r>
              <a:rPr lang="de-DE" dirty="0"/>
              <a:t/>
            </a:r>
            <a:br>
              <a:rPr lang="de-DE" dirty="0"/>
            </a:br>
            <a:r>
              <a:rPr lang="de-DE" dirty="0" smtClean="0"/>
              <a:t/>
            </a:r>
            <a:br>
              <a:rPr lang="de-DE" dirty="0" smtClean="0"/>
            </a:br>
            <a:r>
              <a:rPr lang="de-DE" dirty="0" smtClean="0"/>
              <a:t/>
            </a:r>
            <a:br>
              <a:rPr lang="de-DE" dirty="0" smtClean="0"/>
            </a:br>
            <a:r>
              <a:rPr lang="de-DE" dirty="0" smtClean="0"/>
              <a:t>						Christoph Koleczek</a:t>
            </a:r>
          </a:p>
        </p:txBody>
      </p:sp>
      <p:grpSp>
        <p:nvGrpSpPr>
          <p:cNvPr id="9" name="Gruppieren 8"/>
          <p:cNvGrpSpPr/>
          <p:nvPr/>
        </p:nvGrpSpPr>
        <p:grpSpPr>
          <a:xfrm>
            <a:off x="463551" y="1743413"/>
            <a:ext cx="2700000" cy="3428550"/>
            <a:chOff x="412751" y="1667213"/>
            <a:chExt cx="2700000" cy="3428550"/>
          </a:xfrm>
        </p:grpSpPr>
        <p:pic>
          <p:nvPicPr>
            <p:cNvPr id="6" name="Grafik 5"/>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412751" y="3295763"/>
              <a:ext cx="2700000" cy="1800000"/>
            </a:xfrm>
            <a:prstGeom prst="rect">
              <a:avLst/>
            </a:prstGeom>
            <a:effectLst>
              <a:softEdge rad="127000"/>
            </a:effectLst>
          </p:spPr>
        </p:pic>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2751" y="1667213"/>
              <a:ext cx="2700000" cy="1800000"/>
            </a:xfrm>
            <a:prstGeom prst="rect">
              <a:avLst/>
            </a:prstGeom>
            <a:effectLst>
              <a:softEdge rad="127000"/>
            </a:effectLst>
          </p:spPr>
        </p:pic>
      </p:grpSp>
    </p:spTree>
    <p:extLst>
      <p:ext uri="{BB962C8B-B14F-4D97-AF65-F5344CB8AC3E}">
        <p14:creationId xmlns:p14="http://schemas.microsoft.com/office/powerpoint/2010/main" val="3457235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extLst>
              <p:ext uri="{D42A27DB-BD31-4B8C-83A1-F6EECF244321}">
                <p14:modId xmlns:p14="http://schemas.microsoft.com/office/powerpoint/2010/main" val="2109099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46" name="think-cell Folie" r:id="rId5" imgW="270" imgH="270" progId="TCLayout.ActiveDocument.1">
                  <p:embed/>
                </p:oleObj>
              </mc:Choice>
              <mc:Fallback>
                <p:oleObj name="think-cell Folie" r:id="rId5" imgW="270" imgH="270" progId="TCLayout.ActiveDocument.1">
                  <p:embed/>
                  <p:pic>
                    <p:nvPicPr>
                      <p:cNvPr id="4" name="Objek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3"/>
            </p:custDataLst>
          </p:nvPr>
        </p:nvSpPr>
        <p:spPr bwMode="auto">
          <a:xfrm>
            <a:off x="0" y="0"/>
            <a:ext cx="158750" cy="158750"/>
          </a:xfrm>
          <a:prstGeom prst="rect">
            <a:avLst/>
          </a:prstGeom>
          <a:solidFill>
            <a:schemeClr val="accent2"/>
          </a:solidFill>
          <a:ln w="10795"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bodyPr>
          <a:lstStyle/>
          <a:p>
            <a:pPr algn="ctr"/>
            <a:endParaRPr kumimoji="0" lang="de-DE" sz="2200" b="1" u="none" strike="noStrike" cap="none" normalizeH="0" dirty="0" smtClean="0">
              <a:ln>
                <a:noFill/>
              </a:ln>
              <a:solidFill>
                <a:schemeClr val="bg1"/>
              </a:solidFill>
              <a:effectLst/>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p:nvPr>
        </p:nvSpPr>
        <p:spPr/>
        <p:txBody>
          <a:bodyPr/>
          <a:lstStyle/>
          <a:p>
            <a:r>
              <a:rPr lang="de-DE" dirty="0" smtClean="0">
                <a:solidFill>
                  <a:srgbClr val="0070C0"/>
                </a:solidFill>
              </a:rPr>
              <a:t>Konstruktionstipps für eine reibungslose Fertigung</a:t>
            </a:r>
            <a:endParaRPr lang="de-DE" dirty="0">
              <a:solidFill>
                <a:srgbClr val="0070C0"/>
              </a:solidFill>
            </a:endParaRPr>
          </a:p>
        </p:txBody>
      </p:sp>
      <p:sp>
        <p:nvSpPr>
          <p:cNvPr id="3" name="Inhaltsplatzhalter 2"/>
          <p:cNvSpPr>
            <a:spLocks noGrp="1"/>
          </p:cNvSpPr>
          <p:nvPr>
            <p:ph idx="1"/>
          </p:nvPr>
        </p:nvSpPr>
        <p:spPr>
          <a:xfrm>
            <a:off x="217488" y="863600"/>
            <a:ext cx="9466262" cy="4988560"/>
          </a:xfrm>
        </p:spPr>
        <p:txBody>
          <a:bodyPr/>
          <a:lstStyle/>
          <a:p>
            <a:pPr marL="0" indent="0">
              <a:buNone/>
            </a:pPr>
            <a:r>
              <a:rPr lang="de-DE" dirty="0" smtClean="0"/>
              <a:t>Was muss in „meiner“ Zeichnung berücksichtigt werden, damit eine reibungslose Fertigung der Komponenten im WZL-Shopfloor gewährleistet ist?</a:t>
            </a:r>
          </a:p>
          <a:p>
            <a:r>
              <a:rPr lang="de-DE" sz="1200" dirty="0" smtClean="0"/>
              <a:t>Maß-, Form- und Lagetoleranzen sowie Oberflächenangaben sind so auszulegen, dass sie auf dem bestehenden Maschinenpark ohne größeren Aufwand gefertigt werden können. Je größer die zu fertigende Toleranz, desto einfacher und schneller ist die Fertigung. </a:t>
            </a:r>
            <a:r>
              <a:rPr lang="de-DE" sz="1200" dirty="0" smtClean="0">
                <a:sym typeface="Wingdings" panose="05000000000000000000" pitchFamily="2" charset="2"/>
              </a:rPr>
              <a:t> </a:t>
            </a:r>
            <a:r>
              <a:rPr lang="de-DE" sz="1200" b="1" u="sng" dirty="0" smtClean="0">
                <a:sym typeface="Wingdings" panose="05000000000000000000" pitchFamily="2" charset="2"/>
              </a:rPr>
              <a:t>So gut wie nötig und so schlecht wie möglich!</a:t>
            </a:r>
            <a:endParaRPr lang="de-DE" sz="1200" b="1" dirty="0" smtClean="0">
              <a:sym typeface="Wingdings" panose="05000000000000000000" pitchFamily="2" charset="2"/>
            </a:endParaRPr>
          </a:p>
          <a:p>
            <a:r>
              <a:rPr lang="de-DE" sz="1200" dirty="0" smtClean="0">
                <a:sym typeface="Wingdings" panose="05000000000000000000" pitchFamily="2" charset="2"/>
              </a:rPr>
              <a:t>Maßangaben müssen fertigungsgerecht und eindeutig sein. Eine zweite Person sollte die Konstruktion nach Fehlern oder fehlenden Maßen überprüfen und zur Fertigung freigeben.</a:t>
            </a:r>
          </a:p>
          <a:p>
            <a:r>
              <a:rPr lang="de-DE" sz="1200" dirty="0" smtClean="0">
                <a:sym typeface="Wingdings" panose="05000000000000000000" pitchFamily="2" charset="2"/>
              </a:rPr>
              <a:t>Sollten während der Fertigung / Programmierung Konstruktionsfehler auftreten, ist es sehr wichtig, dass der </a:t>
            </a:r>
            <a:r>
              <a:rPr lang="de-DE" sz="1200" b="1" u="sng" dirty="0" smtClean="0">
                <a:sym typeface="Wingdings" panose="05000000000000000000" pitchFamily="2" charset="2"/>
              </a:rPr>
              <a:t>Konstrukteur</a:t>
            </a:r>
            <a:r>
              <a:rPr lang="de-DE" sz="1200" dirty="0" smtClean="0">
                <a:sym typeface="Wingdings" panose="05000000000000000000" pitchFamily="2" charset="2"/>
              </a:rPr>
              <a:t> (nicht derjenige der den Auftrag eingelastet hat) telefonisch erreichbar ist.</a:t>
            </a:r>
          </a:p>
          <a:p>
            <a:r>
              <a:rPr lang="de-DE" sz="1200" dirty="0" smtClean="0">
                <a:sym typeface="Wingdings" panose="05000000000000000000" pitchFamily="2" charset="2"/>
              </a:rPr>
              <a:t>Zur Herstellung von Gewinden sind bis zu vier Werkzeuge erforderlich. Die Variantenvielfalt von Gewinden in einer Konstruktion, sollte auf ein Minimum reduziert werden. Dies gilt ebenso bei Bohrungen. Je weniger desto besser. </a:t>
            </a:r>
          </a:p>
          <a:p>
            <a:r>
              <a:rPr lang="de-DE" sz="1200" dirty="0" smtClean="0">
                <a:sym typeface="Wingdings" panose="05000000000000000000" pitchFamily="2" charset="2"/>
              </a:rPr>
              <a:t>Sind Senkungen für Schraubenköpfe immer erforderlich? An schwerzugänglichen Stellen wie z.B. an hohen Absätzen, werden oft sehr lange Werkzeugaufnahmen benötigt, um diese herzustellen.  </a:t>
            </a:r>
            <a:r>
              <a:rPr lang="de-DE" sz="1200" b="1" u="sng" dirty="0" smtClean="0">
                <a:sym typeface="Wingdings" panose="05000000000000000000" pitchFamily="2" charset="2"/>
              </a:rPr>
              <a:t>Sonderwerkzeuge</a:t>
            </a:r>
            <a:endParaRPr lang="de-DE" sz="1200" b="1" dirty="0" smtClean="0">
              <a:sym typeface="Wingdings" panose="05000000000000000000" pitchFamily="2" charset="2"/>
            </a:endParaRPr>
          </a:p>
          <a:p>
            <a:r>
              <a:rPr lang="de-DE" sz="1200" dirty="0" smtClean="0">
                <a:sym typeface="Wingdings" panose="05000000000000000000" pitchFamily="2" charset="2"/>
              </a:rPr>
              <a:t>Lochkreise in Rundteilen und Flanschen sind oft beidseitig erforderlich. Eine Ausrichtung </a:t>
            </a:r>
            <a:r>
              <a:rPr lang="de-DE" sz="1200" dirty="0">
                <a:sym typeface="Wingdings" panose="05000000000000000000" pitchFamily="2" charset="2"/>
              </a:rPr>
              <a:t>ü</a:t>
            </a:r>
            <a:r>
              <a:rPr lang="de-DE" sz="1200" dirty="0" smtClean="0">
                <a:sym typeface="Wingdings" panose="05000000000000000000" pitchFamily="2" charset="2"/>
              </a:rPr>
              <a:t>ber Lochkreise erfordert meistens sehr viel Zeit und ist recht ungenau. Wenn es nicht zwingend erforderlich ist, hilft eine kurze Notiz in der Zeichnung bzw. sollte in der Konstruktion berücksichtigt werden.</a:t>
            </a:r>
          </a:p>
          <a:p>
            <a:r>
              <a:rPr lang="de-DE" sz="1200" dirty="0" smtClean="0">
                <a:sym typeface="Wingdings" panose="05000000000000000000" pitchFamily="2" charset="2"/>
              </a:rPr>
              <a:t>Nach Möglichkeit ist der Einsatz von Sonderwerkzeugen zu vermeiden. Diese sind oft nicht verfügbar und müssen bestellt werden. Lieferzeiten von 3-4 Wochen sind nicht unüblich. Meistens fällt sowas erst auf, wenn das Bauteil in der Maschine eingespannt ist.</a:t>
            </a:r>
          </a:p>
          <a:p>
            <a:r>
              <a:rPr lang="de-DE" sz="1200" dirty="0" smtClean="0">
                <a:sym typeface="Wingdings" panose="05000000000000000000" pitchFamily="2" charset="2"/>
              </a:rPr>
              <a:t>Abrundungen (Radien) an Werkstückaußenkanten von Frästeilen sind nach Möglichkeit zu vermeiden. Diese können meist nur mit Sonderwerkzeugen, Parameterprogrammen oder CAD/CAM angebracht werden und erfordern sehr viel Zeit und kosten meistens auch noch viel Geld. Stichwort  </a:t>
            </a:r>
            <a:r>
              <a:rPr lang="de-DE" sz="1200" b="1" u="sng" dirty="0" smtClean="0">
                <a:sym typeface="Wingdings" panose="05000000000000000000" pitchFamily="2" charset="2"/>
              </a:rPr>
              <a:t>Sonderwerkzeuge </a:t>
            </a:r>
          </a:p>
        </p:txBody>
      </p:sp>
    </p:spTree>
    <p:extLst>
      <p:ext uri="{BB962C8B-B14F-4D97-AF65-F5344CB8AC3E}">
        <p14:creationId xmlns:p14="http://schemas.microsoft.com/office/powerpoint/2010/main" val="1394694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extLst>
              <p:ext uri="{D42A27DB-BD31-4B8C-83A1-F6EECF244321}">
                <p14:modId xmlns:p14="http://schemas.microsoft.com/office/powerpoint/2010/main" val="1903523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1" name="think-cell Folie" r:id="rId5" imgW="270" imgH="270" progId="TCLayout.ActiveDocument.1">
                  <p:embed/>
                </p:oleObj>
              </mc:Choice>
              <mc:Fallback>
                <p:oleObj name="think-cell Folie" r:id="rId5" imgW="270" imgH="270" progId="TCLayout.ActiveDocument.1">
                  <p:embed/>
                  <p:pic>
                    <p:nvPicPr>
                      <p:cNvPr id="4" name="Objek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3"/>
            </p:custDataLst>
          </p:nvPr>
        </p:nvSpPr>
        <p:spPr bwMode="auto">
          <a:xfrm>
            <a:off x="0" y="0"/>
            <a:ext cx="158750" cy="158750"/>
          </a:xfrm>
          <a:prstGeom prst="rect">
            <a:avLst/>
          </a:prstGeom>
          <a:solidFill>
            <a:schemeClr val="accent2"/>
          </a:solidFill>
          <a:ln w="10795" cap="flat" cmpd="sng" algn="ctr">
            <a:noFill/>
            <a:prstDash val="solid"/>
            <a:round/>
            <a:headEnd type="none" w="med" len="med"/>
            <a:tailEnd type="none" w="med" len="med"/>
          </a:ln>
          <a:effectLst/>
          <a:extLst/>
        </p:spPr>
        <p:txBody>
          <a:bodyPr vert="horz" wrap="none" lIns="0" tIns="0" rIns="0" bIns="0" numCol="1" spcCol="0" rtlCol="0" anchor="ctr" anchorCtr="0" compatLnSpc="1">
            <a:prstTxWarp prst="textNoShape">
              <a:avLst/>
            </a:prstTxWarp>
            <a:noAutofit/>
          </a:bodyPr>
          <a:lstStyle/>
          <a:p>
            <a:pPr algn="ctr"/>
            <a:endParaRPr kumimoji="0" lang="de-DE" sz="2200" b="1" u="none" strike="noStrike" cap="none" normalizeH="0" dirty="0" smtClean="0">
              <a:ln>
                <a:noFill/>
              </a:ln>
              <a:solidFill>
                <a:schemeClr val="bg1"/>
              </a:solidFill>
              <a:effectLst/>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title"/>
          </p:nvPr>
        </p:nvSpPr>
        <p:spPr>
          <a:xfrm>
            <a:off x="215520" y="325315"/>
            <a:ext cx="9467850" cy="395532"/>
          </a:xfrm>
        </p:spPr>
        <p:txBody>
          <a:bodyPr/>
          <a:lstStyle/>
          <a:p>
            <a:r>
              <a:rPr lang="de-DE" dirty="0" smtClean="0">
                <a:solidFill>
                  <a:srgbClr val="0070C0"/>
                </a:solidFill>
              </a:rPr>
              <a:t>Allgemeine Vorgehensweise zur Einlastung von Werkstattaufträgen</a:t>
            </a:r>
            <a:endParaRPr lang="de-DE" dirty="0">
              <a:solidFill>
                <a:srgbClr val="0070C0"/>
              </a:solidFill>
            </a:endParaRPr>
          </a:p>
        </p:txBody>
      </p:sp>
      <p:sp>
        <p:nvSpPr>
          <p:cNvPr id="3" name="Inhaltsplatzhalter 2"/>
          <p:cNvSpPr>
            <a:spLocks noGrp="1"/>
          </p:cNvSpPr>
          <p:nvPr>
            <p:ph idx="1"/>
          </p:nvPr>
        </p:nvSpPr>
        <p:spPr>
          <a:xfrm>
            <a:off x="215520" y="941921"/>
            <a:ext cx="9466262" cy="4656137"/>
          </a:xfrm>
        </p:spPr>
        <p:txBody>
          <a:bodyPr/>
          <a:lstStyle/>
          <a:p>
            <a:pPr marL="0" indent="0">
              <a:buNone/>
            </a:pPr>
            <a:r>
              <a:rPr lang="de-DE" dirty="0" smtClean="0"/>
              <a:t>Welche Voraussetzungen werden benötigt, um einen Werkstattauftrag einzulasten?</a:t>
            </a:r>
          </a:p>
          <a:p>
            <a:r>
              <a:rPr lang="de-DE" sz="1200" dirty="0" smtClean="0">
                <a:sym typeface="Wingdings" panose="05000000000000000000" pitchFamily="2" charset="2"/>
              </a:rPr>
              <a:t>Eine Zeichnung muss eingesteuert werden. Damit sind keine Handskizzen oder PowerPoint Folien gemeint, sondern eine Fertigungszeichnung (</a:t>
            </a:r>
            <a:r>
              <a:rPr lang="de-DE" sz="1200" dirty="0">
                <a:sym typeface="Wingdings" panose="05000000000000000000" pitchFamily="2" charset="2"/>
              </a:rPr>
              <a:t>T</a:t>
            </a:r>
            <a:r>
              <a:rPr lang="de-DE" sz="1200" dirty="0" smtClean="0">
                <a:sym typeface="Wingdings" panose="05000000000000000000" pitchFamily="2" charset="2"/>
              </a:rPr>
              <a:t>echnische Zeichnung). Sollte ein 3D-Modell verfügbar sein, darf diese sehr gerne mit in der Auftragseingabemaske hinterlegt werden um Rücksprachen zu reduzieren.</a:t>
            </a:r>
          </a:p>
          <a:p>
            <a:r>
              <a:rPr lang="de-DE" sz="1200" dirty="0" smtClean="0">
                <a:sym typeface="Wingdings" panose="05000000000000000000" pitchFamily="2" charset="2"/>
              </a:rPr>
              <a:t>Absprachen zu zeitaufwendigen Baugruppen werden „</a:t>
            </a:r>
            <a:r>
              <a:rPr lang="de-DE" sz="1200" b="1" u="sng" dirty="0" smtClean="0">
                <a:sym typeface="Wingdings" panose="05000000000000000000" pitchFamily="2" charset="2"/>
              </a:rPr>
              <a:t>vor der Einlastung</a:t>
            </a:r>
            <a:r>
              <a:rPr lang="de-DE" sz="1200" dirty="0" smtClean="0">
                <a:sym typeface="Wingdings" panose="05000000000000000000" pitchFamily="2" charset="2"/>
              </a:rPr>
              <a:t>“ des Fertigungsauftrags mit den Werkstattleitern abgesprochen. Dies trifft ebenso auf Sonderkonstruktionen</a:t>
            </a:r>
            <a:r>
              <a:rPr lang="de-DE" sz="1200" dirty="0">
                <a:sym typeface="Wingdings" panose="05000000000000000000" pitchFamily="2" charset="2"/>
              </a:rPr>
              <a:t>, komplizierte </a:t>
            </a:r>
            <a:r>
              <a:rPr lang="de-DE" sz="1200" dirty="0" smtClean="0">
                <a:sym typeface="Wingdings" panose="05000000000000000000" pitchFamily="2" charset="2"/>
              </a:rPr>
              <a:t>Konturen, Bauteile oder Freiformflächen zu.</a:t>
            </a:r>
          </a:p>
          <a:p>
            <a:r>
              <a:rPr lang="de-DE" sz="1200" dirty="0" smtClean="0">
                <a:sym typeface="Wingdings" panose="05000000000000000000" pitchFamily="2" charset="2"/>
              </a:rPr>
              <a:t>Bei der Auswahl des geeigneten Werkstoffs sollte auf Sonderwerkstoffe verzichtet werden. Meistens sind Baustähle völlig ausreichend und oft innerhalb kürzester Zeit verfügbar. Werden höchste Qualitätsansprüche dem Werkstoff abverlangt, sollte auf einen legierten Edelstahl ausgewichen werden. Viele Rohmaterialien sind nicht lagerhaltig und müssen Just-In-Time vom Werkstattleiter bestellt werden. Der Beschaffungsprozess kann je nach Kostenaufwand und Werkstoffzusammensetzung mehrere Wochen dauern.</a:t>
            </a:r>
          </a:p>
          <a:p>
            <a:r>
              <a:rPr lang="de-DE" sz="1200" dirty="0" smtClean="0">
                <a:sym typeface="Wingdings" panose="05000000000000000000" pitchFamily="2" charset="2"/>
              </a:rPr>
              <a:t>Bauteile sollten mit einer mehrmonatigen Vorlaufzeit eingesteuert werden. Die Angabe zum „Wunschtermin“ kann meistens nicht berücksichtigt werden. Bei einem Auftragsvolumen von durchgehend ca. 200 verschiedenen Bauteilen im Shopfloor ist etwas Geduld erforderlich. Ergo - Aufträge sollten umgehend eingesteuert und nicht vor sich hergeschoben werden, sobald sie durchgeplant wurden. </a:t>
            </a:r>
            <a:r>
              <a:rPr lang="de-DE" sz="1200" b="1" dirty="0" smtClean="0">
                <a:sym typeface="Wingdings" panose="05000000000000000000" pitchFamily="2" charset="2"/>
              </a:rPr>
              <a:t> </a:t>
            </a:r>
            <a:r>
              <a:rPr lang="de-DE" sz="1200" b="1" u="sng" dirty="0" smtClean="0">
                <a:sym typeface="Wingdings" panose="05000000000000000000" pitchFamily="2" charset="2"/>
              </a:rPr>
              <a:t>Wer zuerst kommt, mahlt zuerst!</a:t>
            </a:r>
          </a:p>
          <a:p>
            <a:r>
              <a:rPr lang="de-DE" sz="1200" dirty="0" smtClean="0">
                <a:sym typeface="Wingdings" panose="05000000000000000000" pitchFamily="2" charset="2"/>
              </a:rPr>
              <a:t>Externe Arbeitsschritte wie z.B. eine Wärmebehandlung oder das Brünieren von Bauteilen sind nicht immer notwendig und werden von externen Dienstleistern ausgeführt. Jeder externe Arbeitsschritt erfordert ca. zwei Wochen Planungs- und Bearbeitungszeit und beeinträchtigt den Auslieferungstermin der Komponente. </a:t>
            </a:r>
          </a:p>
          <a:p>
            <a:r>
              <a:rPr lang="de-DE" sz="1200" dirty="0" smtClean="0">
                <a:sym typeface="Wingdings" panose="05000000000000000000" pitchFamily="2" charset="2"/>
              </a:rPr>
              <a:t>Kurzfristige Aufträge und / oder Veränderungen bereits gefertigter Komponenten sind ebenfalls abzusprechen. Eine Flexibilität seitens der Fertigung ist gegeben. Dies sollten jedoch Ausnahmen bei der Auftragseinlastung sein. </a:t>
            </a:r>
          </a:p>
          <a:p>
            <a:r>
              <a:rPr lang="de-DE" sz="1200" dirty="0" smtClean="0">
                <a:sym typeface="Wingdings" panose="05000000000000000000" pitchFamily="2" charset="2"/>
              </a:rPr>
              <a:t>Wenn Werkstücke als fertiggestellt ausgetragen wurden, sollten sie unmittelbar vom Assi abgeholt / ausgeliefert werden. Besonders bei Eilaufträgen, die nach ihrer Fertigstellung sehr oft im Fertigablagefach wieder Rost ansetzen und liegenbleiben. </a:t>
            </a:r>
          </a:p>
        </p:txBody>
      </p:sp>
    </p:spTree>
    <p:extLst>
      <p:ext uri="{BB962C8B-B14F-4D97-AF65-F5344CB8AC3E}">
        <p14:creationId xmlns:p14="http://schemas.microsoft.com/office/powerpoint/2010/main" val="643508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
            </p:custDataLst>
            <p:extLst>
              <p:ext uri="{D42A27DB-BD31-4B8C-83A1-F6EECF244321}">
                <p14:modId xmlns:p14="http://schemas.microsoft.com/office/powerpoint/2010/main" val="32104138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0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3"/>
            </p:custDataLst>
          </p:nvPr>
        </p:nvSpPr>
        <p:spPr bwMode="auto">
          <a:xfrm>
            <a:off x="0" y="0"/>
            <a:ext cx="158750" cy="158750"/>
          </a:xfrm>
          <a:prstGeom prst="rect">
            <a:avLst/>
          </a:prstGeom>
          <a:solidFill>
            <a:schemeClr val="accent2"/>
          </a:solidFill>
          <a:ln w="10795"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bodyPr>
          <a:lstStyle/>
          <a:p>
            <a:pPr algn="ctr"/>
            <a:endParaRPr kumimoji="0" lang="de-DE" sz="2200" b="1" u="none" strike="noStrike" cap="none" normalizeH="0" dirty="0" smtClean="0">
              <a:ln>
                <a:noFill/>
              </a:ln>
              <a:solidFill>
                <a:schemeClr val="bg1"/>
              </a:solidFill>
              <a:effectLst/>
              <a:latin typeface="Arial" panose="020B0604020202020204" pitchFamily="34" charset="0"/>
              <a:ea typeface="+mj-ea"/>
              <a:cs typeface="+mj-cs"/>
              <a:sym typeface="Arial" panose="020B0604020202020204" pitchFamily="34" charset="0"/>
            </a:endParaRPr>
          </a:p>
        </p:txBody>
      </p:sp>
      <p:sp>
        <p:nvSpPr>
          <p:cNvPr id="9" name="Titel 1"/>
          <p:cNvSpPr>
            <a:spLocks noGrp="1"/>
          </p:cNvSpPr>
          <p:nvPr>
            <p:ph type="title"/>
          </p:nvPr>
        </p:nvSpPr>
        <p:spPr>
          <a:xfrm>
            <a:off x="217488" y="0"/>
            <a:ext cx="9467850" cy="719138"/>
          </a:xfrm>
        </p:spPr>
        <p:txBody>
          <a:bodyPr/>
          <a:lstStyle/>
          <a:p>
            <a:r>
              <a:rPr lang="de-DE" dirty="0" smtClean="0"/>
              <a:t>Ansprechpartner und Wissenswertes</a:t>
            </a:r>
            <a:endParaRPr lang="de-DE" dirty="0"/>
          </a:p>
        </p:txBody>
      </p:sp>
      <p:sp>
        <p:nvSpPr>
          <p:cNvPr id="10" name="Rechteck 9"/>
          <p:cNvSpPr/>
          <p:nvPr/>
        </p:nvSpPr>
        <p:spPr bwMode="auto">
          <a:xfrm>
            <a:off x="6751638" y="849486"/>
            <a:ext cx="2933700" cy="3417714"/>
          </a:xfrm>
          <a:prstGeom prst="rect">
            <a:avLst/>
          </a:prstGeom>
          <a:noFill/>
          <a:ln w="38100">
            <a:solidFill>
              <a:srgbClr val="407FB7"/>
            </a:solidFill>
          </a:ln>
          <a:extLst/>
        </p:spPr>
        <p:style>
          <a:lnRef idx="0">
            <a:scrgbClr r="0" g="0" b="0"/>
          </a:lnRef>
          <a:fillRef idx="0">
            <a:scrgbClr r="0" g="0" b="0"/>
          </a:fillRef>
          <a:effectRef idx="0">
            <a:scrgbClr r="0" g="0" b="0"/>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de-DE" sz="1200" dirty="0" smtClean="0">
                <a:solidFill>
                  <a:srgbClr val="FF0000"/>
                </a:solidFill>
                <a:latin typeface="Arial" charset="0"/>
              </a:rPr>
              <a:t>CNC-Kompetenzzentrum</a:t>
            </a:r>
          </a:p>
          <a:p>
            <a:pPr marL="0" marR="0" indent="0" algn="ctr" defTabSz="914400" rtl="0" eaLnBrk="1" fontAlgn="base" latinLnBrk="0" hangingPunct="1">
              <a:lnSpc>
                <a:spcPct val="100000"/>
              </a:lnSpc>
              <a:spcBef>
                <a:spcPct val="0"/>
              </a:spcBef>
              <a:spcAft>
                <a:spcPct val="0"/>
              </a:spcAft>
              <a:buClrTx/>
              <a:buSzTx/>
              <a:buFontTx/>
              <a:buNone/>
              <a:tabLst/>
            </a:pPr>
            <a:endParaRPr kumimoji="0" lang="de-DE" sz="1200" b="0" i="0" u="none" strike="noStrike" cap="none" normalizeH="0" baseline="0" dirty="0">
              <a:ln>
                <a:noFill/>
              </a:ln>
              <a:solidFill>
                <a:schemeClr val="tx1"/>
              </a:solidFill>
              <a:effectLst/>
              <a:latin typeface="Arial" charset="0"/>
            </a:endParaRPr>
          </a:p>
          <a:p>
            <a:pPr marL="0" marR="0" indent="0" defTabSz="914400" rtl="0" eaLnBrk="1" fontAlgn="base" latinLnBrk="0" hangingPunct="1">
              <a:lnSpc>
                <a:spcPct val="100000"/>
              </a:lnSpc>
              <a:spcBef>
                <a:spcPct val="0"/>
              </a:spcBef>
              <a:spcAft>
                <a:spcPct val="0"/>
              </a:spcAft>
              <a:buClrTx/>
              <a:buSzTx/>
              <a:buFontTx/>
              <a:buNone/>
              <a:tabLst/>
            </a:pPr>
            <a:r>
              <a:rPr lang="de-DE" sz="1200" dirty="0" smtClean="0">
                <a:solidFill>
                  <a:schemeClr val="tx1"/>
                </a:solidFill>
                <a:latin typeface="Arial" charset="0"/>
              </a:rPr>
              <a:t>Werkstattleitung:</a:t>
            </a:r>
            <a:br>
              <a:rPr lang="de-DE" sz="1200" dirty="0" smtClean="0">
                <a:solidFill>
                  <a:schemeClr val="tx1"/>
                </a:solidFill>
                <a:latin typeface="Arial" charset="0"/>
              </a:rPr>
            </a:br>
            <a:r>
              <a:rPr lang="de-DE" sz="1200" dirty="0" smtClean="0">
                <a:solidFill>
                  <a:schemeClr val="tx1"/>
                </a:solidFill>
                <a:latin typeface="Arial" charset="0"/>
              </a:rPr>
              <a:t>Christoph Koleczek</a:t>
            </a:r>
            <a:br>
              <a:rPr lang="de-DE" sz="1200" dirty="0" smtClean="0">
                <a:solidFill>
                  <a:schemeClr val="tx1"/>
                </a:solidFill>
                <a:latin typeface="Arial" charset="0"/>
              </a:rPr>
            </a:br>
            <a:r>
              <a:rPr lang="de-DE" sz="1200" dirty="0" smtClean="0">
                <a:solidFill>
                  <a:schemeClr val="tx1"/>
                </a:solidFill>
                <a:latin typeface="Arial" charset="0"/>
              </a:rPr>
              <a:t>Tel: 0241 80 26367</a:t>
            </a:r>
            <a:br>
              <a:rPr lang="de-DE" sz="1200" dirty="0" smtClean="0">
                <a:solidFill>
                  <a:schemeClr val="tx1"/>
                </a:solidFill>
                <a:latin typeface="Arial" charset="0"/>
              </a:rPr>
            </a:br>
            <a:r>
              <a:rPr lang="de-DE" sz="1200" dirty="0" smtClean="0">
                <a:solidFill>
                  <a:schemeClr val="tx1"/>
                </a:solidFill>
                <a:latin typeface="Arial" charset="0"/>
              </a:rPr>
              <a:t>E-Mail: </a:t>
            </a:r>
            <a:r>
              <a:rPr lang="de-DE" sz="1200" dirty="0" smtClean="0">
                <a:solidFill>
                  <a:schemeClr val="accent5"/>
                </a:solidFill>
                <a:latin typeface="Arial" charset="0"/>
                <a:hlinkClick r:id="rId7"/>
              </a:rPr>
              <a:t>c.koleczek@wzl.rwth-aachen.de</a:t>
            </a:r>
            <a:endParaRPr lang="de-DE" sz="1200" dirty="0" smtClean="0">
              <a:solidFill>
                <a:schemeClr val="accent5"/>
              </a:solidFill>
              <a:latin typeface="Arial" charset="0"/>
            </a:endParaRPr>
          </a:p>
          <a:p>
            <a:r>
              <a:rPr kumimoji="0" lang="de-DE" sz="1200" b="0" i="0" u="none" strike="noStrike" cap="none" normalizeH="0" baseline="0" dirty="0">
                <a:ln>
                  <a:noFill/>
                </a:ln>
                <a:solidFill>
                  <a:schemeClr val="accent5"/>
                </a:solidFill>
                <a:effectLst/>
                <a:latin typeface="Arial" charset="0"/>
              </a:rPr>
              <a:t/>
            </a:r>
            <a:br>
              <a:rPr kumimoji="0" lang="de-DE" sz="1200" b="0" i="0" u="none" strike="noStrike" cap="none" normalizeH="0" baseline="0" dirty="0">
                <a:ln>
                  <a:noFill/>
                </a:ln>
                <a:solidFill>
                  <a:schemeClr val="accent5"/>
                </a:solidFill>
                <a:effectLst/>
                <a:latin typeface="Arial" charset="0"/>
              </a:rPr>
            </a:br>
            <a:r>
              <a:rPr kumimoji="0" lang="de-DE" sz="1200" b="0" i="0" u="none" strike="noStrike" cap="none" normalizeH="0" baseline="0" dirty="0" smtClean="0">
                <a:ln>
                  <a:noFill/>
                </a:ln>
                <a:solidFill>
                  <a:schemeClr val="tx1"/>
                </a:solidFill>
                <a:effectLst/>
                <a:latin typeface="Arial" charset="0"/>
              </a:rPr>
              <a:t>Arbeitsvorbereitung CAM-Drehen</a:t>
            </a:r>
            <a:br>
              <a:rPr kumimoji="0" lang="de-DE" sz="1200" b="0" i="0" u="none" strike="noStrike" cap="none" normalizeH="0" baseline="0" dirty="0" smtClean="0">
                <a:ln>
                  <a:noFill/>
                </a:ln>
                <a:solidFill>
                  <a:schemeClr val="tx1"/>
                </a:solidFill>
                <a:effectLst/>
                <a:latin typeface="Arial" charset="0"/>
              </a:rPr>
            </a:br>
            <a:r>
              <a:rPr kumimoji="0" lang="de-DE" sz="1200" b="0" i="0" u="none" strike="noStrike" cap="none" normalizeH="0" baseline="0" dirty="0" smtClean="0">
                <a:ln>
                  <a:noFill/>
                </a:ln>
                <a:solidFill>
                  <a:schemeClr val="tx1"/>
                </a:solidFill>
                <a:effectLst/>
                <a:latin typeface="Arial" charset="0"/>
              </a:rPr>
              <a:t>Marvin Ernst</a:t>
            </a:r>
            <a:br>
              <a:rPr kumimoji="0" lang="de-DE" sz="1200" b="0" i="0" u="none" strike="noStrike" cap="none" normalizeH="0" baseline="0" dirty="0" smtClean="0">
                <a:ln>
                  <a:noFill/>
                </a:ln>
                <a:solidFill>
                  <a:schemeClr val="tx1"/>
                </a:solidFill>
                <a:effectLst/>
                <a:latin typeface="Arial" charset="0"/>
              </a:rPr>
            </a:br>
            <a:r>
              <a:rPr kumimoji="0" lang="de-DE" sz="1200" b="0" i="0" u="none" strike="noStrike" cap="none" normalizeH="0" baseline="0" dirty="0" smtClean="0">
                <a:ln>
                  <a:noFill/>
                </a:ln>
                <a:solidFill>
                  <a:schemeClr val="tx1"/>
                </a:solidFill>
                <a:effectLst/>
                <a:latin typeface="Arial" charset="0"/>
              </a:rPr>
              <a:t>Tel: 0241 80 26368</a:t>
            </a:r>
            <a:br>
              <a:rPr kumimoji="0" lang="de-DE" sz="1200" b="0" i="0" u="none" strike="noStrike" cap="none" normalizeH="0" baseline="0" dirty="0" smtClean="0">
                <a:ln>
                  <a:noFill/>
                </a:ln>
                <a:solidFill>
                  <a:schemeClr val="tx1"/>
                </a:solidFill>
                <a:effectLst/>
                <a:latin typeface="Arial" charset="0"/>
              </a:rPr>
            </a:br>
            <a:r>
              <a:rPr lang="de-DE" sz="1200" dirty="0">
                <a:solidFill>
                  <a:schemeClr val="tx1"/>
                </a:solidFill>
                <a:latin typeface="Arial" charset="0"/>
              </a:rPr>
              <a:t>E-Mail: </a:t>
            </a:r>
            <a:r>
              <a:rPr lang="de-DE" sz="1200" dirty="0" smtClean="0">
                <a:solidFill>
                  <a:schemeClr val="accent5"/>
                </a:solidFill>
                <a:latin typeface="Arial" charset="0"/>
                <a:hlinkClick r:id="rId8"/>
              </a:rPr>
              <a:t>m.ernst@wzl.rwth-aachen.de</a:t>
            </a:r>
            <a:endParaRPr lang="de-DE" sz="1200" dirty="0" smtClean="0">
              <a:solidFill>
                <a:schemeClr val="accent5"/>
              </a:solidFill>
              <a:latin typeface="Arial" charset="0"/>
            </a:endParaRPr>
          </a:p>
          <a:p>
            <a:endParaRPr kumimoji="0" lang="de-DE" sz="1200" b="0" i="0" u="none" strike="noStrike" cap="none" normalizeH="0" baseline="0" dirty="0">
              <a:ln>
                <a:noFill/>
              </a:ln>
              <a:solidFill>
                <a:schemeClr val="tx1"/>
              </a:solidFill>
              <a:effectLst/>
              <a:latin typeface="Arial" charset="0"/>
            </a:endParaRPr>
          </a:p>
          <a:p>
            <a:r>
              <a:rPr lang="de-DE" sz="1200" dirty="0">
                <a:solidFill>
                  <a:schemeClr val="tx1"/>
                </a:solidFill>
                <a:latin typeface="Arial" charset="0"/>
              </a:rPr>
              <a:t>Arbeitsvorbereitung </a:t>
            </a:r>
            <a:r>
              <a:rPr lang="de-DE" sz="1200" dirty="0" smtClean="0">
                <a:solidFill>
                  <a:schemeClr val="tx1"/>
                </a:solidFill>
                <a:latin typeface="Arial" charset="0"/>
              </a:rPr>
              <a:t>CAM-Fräsen</a:t>
            </a:r>
            <a:r>
              <a:rPr lang="de-DE" sz="1200" dirty="0">
                <a:solidFill>
                  <a:schemeClr val="tx1"/>
                </a:solidFill>
                <a:latin typeface="Arial" charset="0"/>
              </a:rPr>
              <a:t/>
            </a:r>
            <a:br>
              <a:rPr lang="de-DE" sz="1200" dirty="0">
                <a:solidFill>
                  <a:schemeClr val="tx1"/>
                </a:solidFill>
                <a:latin typeface="Arial" charset="0"/>
              </a:rPr>
            </a:br>
            <a:r>
              <a:rPr lang="de-DE" sz="1200" dirty="0" smtClean="0">
                <a:solidFill>
                  <a:schemeClr val="tx1"/>
                </a:solidFill>
                <a:latin typeface="Arial" charset="0"/>
              </a:rPr>
              <a:t>Christopher Mertens</a:t>
            </a:r>
            <a:r>
              <a:rPr lang="de-DE" sz="1200" dirty="0">
                <a:solidFill>
                  <a:schemeClr val="tx1"/>
                </a:solidFill>
                <a:latin typeface="Arial" charset="0"/>
              </a:rPr>
              <a:t/>
            </a:r>
            <a:br>
              <a:rPr lang="de-DE" sz="1200" dirty="0">
                <a:solidFill>
                  <a:schemeClr val="tx1"/>
                </a:solidFill>
                <a:latin typeface="Arial" charset="0"/>
              </a:rPr>
            </a:br>
            <a:r>
              <a:rPr lang="de-DE" sz="1200" dirty="0">
                <a:solidFill>
                  <a:schemeClr val="tx1"/>
                </a:solidFill>
                <a:latin typeface="Arial" charset="0"/>
              </a:rPr>
              <a:t>Tel: 0241 80 </a:t>
            </a:r>
            <a:r>
              <a:rPr lang="de-DE" sz="1200" dirty="0" smtClean="0">
                <a:solidFill>
                  <a:schemeClr val="tx1"/>
                </a:solidFill>
                <a:latin typeface="Arial" charset="0"/>
              </a:rPr>
              <a:t>26369</a:t>
            </a:r>
            <a:r>
              <a:rPr lang="de-DE" sz="1200" dirty="0">
                <a:solidFill>
                  <a:schemeClr val="tx1"/>
                </a:solidFill>
                <a:latin typeface="Arial" charset="0"/>
              </a:rPr>
              <a:t/>
            </a:r>
            <a:br>
              <a:rPr lang="de-DE" sz="1200" dirty="0">
                <a:solidFill>
                  <a:schemeClr val="tx1"/>
                </a:solidFill>
                <a:latin typeface="Arial" charset="0"/>
              </a:rPr>
            </a:br>
            <a:r>
              <a:rPr lang="de-DE" sz="1200" dirty="0" smtClean="0">
                <a:solidFill>
                  <a:schemeClr val="tx1"/>
                </a:solidFill>
                <a:latin typeface="Arial" charset="0"/>
              </a:rPr>
              <a:t>E-Mail: </a:t>
            </a:r>
            <a:r>
              <a:rPr lang="de-DE" sz="1200" dirty="0" smtClean="0">
                <a:solidFill>
                  <a:schemeClr val="accent5"/>
                </a:solidFill>
                <a:latin typeface="Arial" charset="0"/>
                <a:hlinkClick r:id="rId9"/>
              </a:rPr>
              <a:t>c.mertens@wzl.rwth-aachen.de</a:t>
            </a:r>
            <a:endParaRPr lang="de-DE" sz="1200" dirty="0" smtClean="0">
              <a:solidFill>
                <a:schemeClr val="accent5"/>
              </a:solidFill>
              <a:latin typeface="Arial" charset="0"/>
            </a:endParaRPr>
          </a:p>
          <a:p>
            <a:endParaRPr lang="de-DE" sz="1200" dirty="0">
              <a:solidFill>
                <a:schemeClr val="accent5"/>
              </a:solidFill>
              <a:latin typeface="Arial" charset="0"/>
            </a:endParaRPr>
          </a:p>
          <a:p>
            <a:r>
              <a:rPr lang="de-DE" sz="1200" dirty="0" smtClean="0">
                <a:solidFill>
                  <a:schemeClr val="accent5"/>
                </a:solidFill>
                <a:latin typeface="Arial" charset="0"/>
              </a:rPr>
              <a:t>Standort: Produktionscluster</a:t>
            </a:r>
            <a:endParaRPr lang="de-DE" sz="1200" dirty="0">
              <a:solidFill>
                <a:schemeClr val="accent5"/>
              </a:solidFill>
              <a:latin typeface="Arial" charset="0"/>
            </a:endParaRPr>
          </a:p>
          <a:p>
            <a:endParaRPr lang="de-DE" sz="1200" dirty="0" smtClean="0">
              <a:solidFill>
                <a:schemeClr val="tx1"/>
              </a:solidFill>
              <a:latin typeface="Arial" charset="0"/>
            </a:endParaRPr>
          </a:p>
        </p:txBody>
      </p:sp>
      <p:sp>
        <p:nvSpPr>
          <p:cNvPr id="11" name="Rechteck 10"/>
          <p:cNvSpPr/>
          <p:nvPr/>
        </p:nvSpPr>
        <p:spPr bwMode="auto">
          <a:xfrm>
            <a:off x="217488" y="849486"/>
            <a:ext cx="3224213" cy="3038573"/>
          </a:xfrm>
          <a:prstGeom prst="rect">
            <a:avLst/>
          </a:prstGeom>
          <a:noFill/>
          <a:ln w="38100">
            <a:solidFill>
              <a:srgbClr val="407FB7"/>
            </a:solidFill>
          </a:ln>
          <a:extLst/>
        </p:spPr>
        <p:style>
          <a:lnRef idx="0">
            <a:scrgbClr r="0" g="0" b="0"/>
          </a:lnRef>
          <a:fillRef idx="0">
            <a:scrgbClr r="0" g="0" b="0"/>
          </a:fillRef>
          <a:effectRef idx="0">
            <a:scrgbClr r="0" g="0" b="0"/>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de-DE" sz="1200" dirty="0" smtClean="0">
                <a:solidFill>
                  <a:srgbClr val="FF0000"/>
                </a:solidFill>
                <a:latin typeface="Arial" charset="0"/>
              </a:rPr>
              <a:t>Mechanische Werkstatt</a:t>
            </a:r>
            <a:r>
              <a:rPr lang="de-DE" sz="1200" dirty="0" smtClean="0">
                <a:solidFill>
                  <a:schemeClr val="tx1"/>
                </a:solidFill>
                <a:latin typeface="Arial" charset="0"/>
              </a:rPr>
              <a:t/>
            </a:r>
            <a:br>
              <a:rPr lang="de-DE" sz="1200" dirty="0" smtClean="0">
                <a:solidFill>
                  <a:schemeClr val="tx1"/>
                </a:solidFill>
                <a:latin typeface="Arial" charset="0"/>
              </a:rPr>
            </a:br>
            <a:endParaRPr kumimoji="0" lang="de-DE" sz="1200" b="0" i="0" u="none" strike="noStrike" cap="none" normalizeH="0" baseline="0" dirty="0">
              <a:ln>
                <a:noFill/>
              </a:ln>
              <a:solidFill>
                <a:schemeClr val="tx1"/>
              </a:solidFill>
              <a:effectLst/>
              <a:latin typeface="Arial" charset="0"/>
            </a:endParaRPr>
          </a:p>
          <a:p>
            <a:pPr marL="0" marR="0" indent="0" defTabSz="914400" rtl="0" eaLnBrk="1" fontAlgn="base" latinLnBrk="0" hangingPunct="1">
              <a:lnSpc>
                <a:spcPct val="100000"/>
              </a:lnSpc>
              <a:spcBef>
                <a:spcPct val="0"/>
              </a:spcBef>
              <a:spcAft>
                <a:spcPct val="0"/>
              </a:spcAft>
              <a:buClrTx/>
              <a:buSzTx/>
              <a:buFontTx/>
              <a:buNone/>
              <a:tabLst/>
            </a:pPr>
            <a:r>
              <a:rPr lang="de-DE" sz="1200" dirty="0" smtClean="0">
                <a:solidFill>
                  <a:schemeClr val="tx1"/>
                </a:solidFill>
                <a:latin typeface="Arial" charset="0"/>
              </a:rPr>
              <a:t>Werkstattleitung:</a:t>
            </a:r>
            <a:br>
              <a:rPr lang="de-DE" sz="1200" dirty="0" smtClean="0">
                <a:solidFill>
                  <a:schemeClr val="tx1"/>
                </a:solidFill>
                <a:latin typeface="Arial" charset="0"/>
              </a:rPr>
            </a:br>
            <a:r>
              <a:rPr lang="de-DE" sz="1200" dirty="0" smtClean="0">
                <a:solidFill>
                  <a:schemeClr val="tx1"/>
                </a:solidFill>
                <a:latin typeface="Arial" charset="0"/>
              </a:rPr>
              <a:t>Christian May</a:t>
            </a:r>
            <a:br>
              <a:rPr lang="de-DE" sz="1200" dirty="0" smtClean="0">
                <a:solidFill>
                  <a:schemeClr val="tx1"/>
                </a:solidFill>
                <a:latin typeface="Arial" charset="0"/>
              </a:rPr>
            </a:br>
            <a:r>
              <a:rPr lang="de-DE" sz="1200" dirty="0" smtClean="0">
                <a:solidFill>
                  <a:schemeClr val="tx1"/>
                </a:solidFill>
                <a:latin typeface="Arial" charset="0"/>
              </a:rPr>
              <a:t>Tel: 0241 80 26306</a:t>
            </a:r>
            <a:br>
              <a:rPr lang="de-DE" sz="1200" dirty="0" smtClean="0">
                <a:solidFill>
                  <a:schemeClr val="tx1"/>
                </a:solidFill>
                <a:latin typeface="Arial" charset="0"/>
              </a:rPr>
            </a:br>
            <a:r>
              <a:rPr lang="de-DE" sz="1200" dirty="0" smtClean="0">
                <a:solidFill>
                  <a:schemeClr val="tx1"/>
                </a:solidFill>
                <a:latin typeface="Arial" charset="0"/>
              </a:rPr>
              <a:t>E-Mail: </a:t>
            </a:r>
            <a:r>
              <a:rPr lang="de-DE" sz="1200" dirty="0" smtClean="0">
                <a:solidFill>
                  <a:schemeClr val="accent5"/>
                </a:solidFill>
                <a:latin typeface="Arial" charset="0"/>
                <a:hlinkClick r:id="rId7"/>
              </a:rPr>
              <a:t>c.may@wzl.rwth-aachen.de</a:t>
            </a:r>
            <a:endParaRPr lang="de-DE" sz="1200" dirty="0" smtClean="0">
              <a:solidFill>
                <a:schemeClr val="accent5"/>
              </a:solidFill>
              <a:latin typeface="Arial" charset="0"/>
            </a:endParaRPr>
          </a:p>
          <a:p>
            <a:endParaRPr kumimoji="0" lang="de-DE" sz="1200" b="0" i="0" u="none" strike="noStrike" cap="none" normalizeH="0" baseline="0" dirty="0" smtClean="0">
              <a:ln>
                <a:noFill/>
              </a:ln>
              <a:solidFill>
                <a:schemeClr val="tx1"/>
              </a:solidFill>
              <a:effectLst/>
              <a:latin typeface="Arial" charset="0"/>
            </a:endParaRPr>
          </a:p>
          <a:p>
            <a:pPr algn="ctr"/>
            <a:endParaRPr lang="de-DE" sz="1200" dirty="0" smtClean="0">
              <a:solidFill>
                <a:schemeClr val="tx1"/>
              </a:solidFill>
              <a:latin typeface="Arial" charset="0"/>
            </a:endParaRPr>
          </a:p>
          <a:p>
            <a:r>
              <a:rPr lang="de-DE" sz="1200" dirty="0" smtClean="0">
                <a:solidFill>
                  <a:srgbClr val="FF0000"/>
                </a:solidFill>
                <a:latin typeface="Arial" charset="0"/>
              </a:rPr>
              <a:t>Lehrwerkstatt</a:t>
            </a:r>
            <a:endParaRPr lang="de-DE" sz="1200" dirty="0">
              <a:solidFill>
                <a:srgbClr val="FF0000"/>
              </a:solidFill>
              <a:latin typeface="Arial" charset="0"/>
            </a:endParaRPr>
          </a:p>
          <a:p>
            <a:endParaRPr kumimoji="0" lang="de-DE" sz="1200" b="0" i="0" u="none" strike="noStrike" cap="none" normalizeH="0" baseline="0" dirty="0" smtClean="0">
              <a:ln>
                <a:noFill/>
              </a:ln>
              <a:solidFill>
                <a:schemeClr val="tx1"/>
              </a:solidFill>
              <a:effectLst/>
              <a:latin typeface="Arial" charset="0"/>
            </a:endParaRPr>
          </a:p>
          <a:p>
            <a:r>
              <a:rPr lang="de-DE" sz="1200" dirty="0">
                <a:solidFill>
                  <a:schemeClr val="tx1"/>
                </a:solidFill>
                <a:latin typeface="Arial" charset="0"/>
              </a:rPr>
              <a:t>W</a:t>
            </a:r>
            <a:r>
              <a:rPr lang="de-DE" sz="1200" dirty="0" smtClean="0">
                <a:solidFill>
                  <a:schemeClr val="tx1"/>
                </a:solidFill>
                <a:latin typeface="Arial" charset="0"/>
              </a:rPr>
              <a:t>erkstattleitung:</a:t>
            </a:r>
            <a:r>
              <a:rPr kumimoji="0" lang="de-DE" sz="1200" b="0" i="0" u="none" strike="noStrike" cap="none" normalizeH="0" baseline="0" dirty="0">
                <a:ln>
                  <a:noFill/>
                </a:ln>
                <a:solidFill>
                  <a:schemeClr val="tx1"/>
                </a:solidFill>
                <a:effectLst/>
                <a:latin typeface="Arial" charset="0"/>
              </a:rPr>
              <a:t/>
            </a:r>
            <a:br>
              <a:rPr kumimoji="0" lang="de-DE" sz="1200" b="0" i="0" u="none" strike="noStrike" cap="none" normalizeH="0" baseline="0" dirty="0">
                <a:ln>
                  <a:noFill/>
                </a:ln>
                <a:solidFill>
                  <a:schemeClr val="tx1"/>
                </a:solidFill>
                <a:effectLst/>
                <a:latin typeface="Arial" charset="0"/>
              </a:rPr>
            </a:br>
            <a:r>
              <a:rPr lang="de-DE" sz="1200" dirty="0" smtClean="0">
                <a:solidFill>
                  <a:schemeClr val="tx1"/>
                </a:solidFill>
                <a:latin typeface="Arial" charset="0"/>
              </a:rPr>
              <a:t>Timo Schönenberg</a:t>
            </a:r>
            <a:r>
              <a:rPr kumimoji="0" lang="de-DE" sz="1200" b="0" i="0" u="none" strike="noStrike" cap="none" normalizeH="0" baseline="0" dirty="0" smtClean="0">
                <a:ln>
                  <a:noFill/>
                </a:ln>
                <a:solidFill>
                  <a:schemeClr val="tx1"/>
                </a:solidFill>
                <a:effectLst/>
                <a:latin typeface="Arial" charset="0"/>
              </a:rPr>
              <a:t/>
            </a:r>
            <a:br>
              <a:rPr kumimoji="0" lang="de-DE" sz="1200" b="0" i="0" u="none" strike="noStrike" cap="none" normalizeH="0" baseline="0" dirty="0" smtClean="0">
                <a:ln>
                  <a:noFill/>
                </a:ln>
                <a:solidFill>
                  <a:schemeClr val="tx1"/>
                </a:solidFill>
                <a:effectLst/>
                <a:latin typeface="Arial" charset="0"/>
              </a:rPr>
            </a:br>
            <a:r>
              <a:rPr kumimoji="0" lang="de-DE" sz="1200" b="0" i="0" u="none" strike="noStrike" cap="none" normalizeH="0" baseline="0" dirty="0" smtClean="0">
                <a:ln>
                  <a:noFill/>
                </a:ln>
                <a:solidFill>
                  <a:schemeClr val="tx1"/>
                </a:solidFill>
                <a:effectLst/>
                <a:latin typeface="Arial" charset="0"/>
              </a:rPr>
              <a:t>Tel: 0241 80 26320</a:t>
            </a:r>
            <a:br>
              <a:rPr kumimoji="0" lang="de-DE" sz="1200" b="0" i="0" u="none" strike="noStrike" cap="none" normalizeH="0" baseline="0" dirty="0" smtClean="0">
                <a:ln>
                  <a:noFill/>
                </a:ln>
                <a:solidFill>
                  <a:schemeClr val="tx1"/>
                </a:solidFill>
                <a:effectLst/>
                <a:latin typeface="Arial" charset="0"/>
              </a:rPr>
            </a:br>
            <a:r>
              <a:rPr lang="de-DE" sz="1200" dirty="0" smtClean="0">
                <a:solidFill>
                  <a:schemeClr val="tx1"/>
                </a:solidFill>
                <a:latin typeface="Arial" charset="0"/>
              </a:rPr>
              <a:t>E-Mail: </a:t>
            </a:r>
            <a:r>
              <a:rPr lang="de-DE" sz="1200" dirty="0" smtClean="0">
                <a:solidFill>
                  <a:schemeClr val="accent5"/>
                </a:solidFill>
                <a:latin typeface="Arial" charset="0"/>
                <a:hlinkClick r:id="rId10"/>
              </a:rPr>
              <a:t>t.schoenenberg@wzl.rwth-aachen.de</a:t>
            </a:r>
            <a:endParaRPr lang="de-DE" sz="1200" dirty="0" smtClean="0">
              <a:solidFill>
                <a:schemeClr val="accent5"/>
              </a:solidFill>
              <a:latin typeface="Arial" charset="0"/>
            </a:endParaRPr>
          </a:p>
          <a:p>
            <a:endParaRPr lang="de-DE" sz="1200" dirty="0" smtClean="0">
              <a:solidFill>
                <a:schemeClr val="tx1"/>
              </a:solidFill>
              <a:latin typeface="Arial" charset="0"/>
            </a:endParaRPr>
          </a:p>
          <a:p>
            <a:r>
              <a:rPr lang="de-DE" sz="1200" dirty="0" smtClean="0">
                <a:solidFill>
                  <a:srgbClr val="FF0000"/>
                </a:solidFill>
                <a:latin typeface="Arial" charset="0"/>
              </a:rPr>
              <a:t>Standort: Rotter Bruch</a:t>
            </a:r>
            <a:endParaRPr lang="de-DE" sz="1200" dirty="0">
              <a:solidFill>
                <a:srgbClr val="FF0000"/>
              </a:solidFill>
              <a:latin typeface="Arial" charset="0"/>
            </a:endParaRPr>
          </a:p>
          <a:p>
            <a:endParaRPr lang="de-DE" sz="1200" dirty="0" smtClean="0">
              <a:solidFill>
                <a:schemeClr val="tx1"/>
              </a:solidFill>
              <a:latin typeface="Arial" charset="0"/>
            </a:endParaRPr>
          </a:p>
        </p:txBody>
      </p:sp>
      <p:sp>
        <p:nvSpPr>
          <p:cNvPr id="12" name="Inhaltsplatzhalter 2"/>
          <p:cNvSpPr>
            <a:spLocks noGrp="1"/>
          </p:cNvSpPr>
          <p:nvPr>
            <p:ph idx="1"/>
          </p:nvPr>
        </p:nvSpPr>
        <p:spPr>
          <a:xfrm>
            <a:off x="239714" y="4176042"/>
            <a:ext cx="9772649" cy="1765697"/>
          </a:xfrm>
        </p:spPr>
        <p:txBody>
          <a:bodyPr/>
          <a:lstStyle/>
          <a:p>
            <a:pPr marL="0" indent="0">
              <a:buNone/>
            </a:pPr>
            <a:r>
              <a:rPr lang="de-DE" dirty="0" smtClean="0"/>
              <a:t>Wo und wie werden Werkstattaufträge aufgegeben?</a:t>
            </a:r>
          </a:p>
          <a:p>
            <a:r>
              <a:rPr lang="de-DE" sz="1400" dirty="0" smtClean="0">
                <a:sym typeface="Wingdings" panose="05000000000000000000" pitchFamily="2" charset="2"/>
              </a:rPr>
              <a:t>Im </a:t>
            </a:r>
            <a:r>
              <a:rPr lang="de-DE" sz="1400" dirty="0" smtClean="0">
                <a:sym typeface="Wingdings" panose="05000000000000000000" pitchFamily="2" charset="2"/>
                <a:hlinkClick r:id="rId11"/>
              </a:rPr>
              <a:t>WZL-Handbuch</a:t>
            </a:r>
            <a:r>
              <a:rPr lang="de-DE" sz="1400" dirty="0" smtClean="0">
                <a:sym typeface="Wingdings" panose="05000000000000000000" pitchFamily="2" charset="2"/>
              </a:rPr>
              <a:t> wird der Auftragseinlastungsprozess einmal beschrieben.</a:t>
            </a:r>
          </a:p>
          <a:p>
            <a:r>
              <a:rPr lang="de-DE" sz="1400" dirty="0" smtClean="0">
                <a:sym typeface="Wingdings" panose="05000000000000000000" pitchFamily="2" charset="2"/>
              </a:rPr>
              <a:t>Ab Mitte 2019 wird ein neues Auftragseinlastungssystem und ein damit verknüpftes MES-System in die Fertigungs- prozesse eingeführt. Ziel ist es ab dem Jahr 2020 eine deutlich transparentere Fertigung aufzubauen.</a:t>
            </a:r>
          </a:p>
          <a:p>
            <a:r>
              <a:rPr lang="de-DE" sz="1400" dirty="0" smtClean="0">
                <a:sym typeface="Wingdings" panose="05000000000000000000" pitchFamily="2" charset="2"/>
              </a:rPr>
              <a:t>Eine Konstruktionsrichtlinie tritt ab </a:t>
            </a:r>
            <a:r>
              <a:rPr lang="de-DE" sz="1400" dirty="0">
                <a:sym typeface="Wingdings" panose="05000000000000000000" pitchFamily="2" charset="2"/>
              </a:rPr>
              <a:t>M</a:t>
            </a:r>
            <a:r>
              <a:rPr lang="de-DE" sz="1400" dirty="0" smtClean="0">
                <a:sym typeface="Wingdings" panose="05000000000000000000" pitchFamily="2" charset="2"/>
              </a:rPr>
              <a:t>itte 2019 in Kraft. Bei Nichteinhaltung der dort beschriebenen Vorgaben wird keine Werkstattfreigabe mehr erteilt!  </a:t>
            </a:r>
            <a:r>
              <a:rPr lang="de-DE" sz="1400" u="sng" dirty="0" smtClean="0">
                <a:sym typeface="Wingdings" panose="05000000000000000000" pitchFamily="2" charset="2"/>
              </a:rPr>
              <a:t>Fangt jetzt schon an vernünftig zu konstruieren!</a:t>
            </a:r>
            <a:endParaRPr lang="de-DE" u="sng" dirty="0" smtClean="0"/>
          </a:p>
        </p:txBody>
      </p:sp>
      <p:sp>
        <p:nvSpPr>
          <p:cNvPr id="2" name="Explosion 2 1"/>
          <p:cNvSpPr/>
          <p:nvPr/>
        </p:nvSpPr>
        <p:spPr bwMode="auto">
          <a:xfrm rot="21039223">
            <a:off x="3569280" y="1442457"/>
            <a:ext cx="3113515" cy="1852630"/>
          </a:xfrm>
          <a:prstGeom prst="irregularSeal2">
            <a:avLst/>
          </a:prstGeom>
          <a:solidFill>
            <a:schemeClr val="accent2"/>
          </a:solidFill>
          <a:ln w="1079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r>
              <a:rPr lang="de-DE" sz="1200" dirty="0">
                <a:solidFill>
                  <a:schemeClr val="bg2"/>
                </a:solidFill>
              </a:rPr>
              <a:t>Vielen Dank</a:t>
            </a:r>
            <a:br>
              <a:rPr lang="de-DE" sz="1200" dirty="0">
                <a:solidFill>
                  <a:schemeClr val="bg2"/>
                </a:solidFill>
              </a:rPr>
            </a:br>
            <a:r>
              <a:rPr lang="de-DE" sz="1200" dirty="0">
                <a:solidFill>
                  <a:schemeClr val="bg2"/>
                </a:solidFill>
              </a:rPr>
              <a:t>für eure Aufmerksamkeit</a:t>
            </a:r>
          </a:p>
        </p:txBody>
      </p:sp>
    </p:spTree>
    <p:extLst>
      <p:ext uri="{BB962C8B-B14F-4D97-AF65-F5344CB8AC3E}">
        <p14:creationId xmlns:p14="http://schemas.microsoft.com/office/powerpoint/2010/main" val="35024460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4MSfNvfTaSvqdLK.vQdc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oD5KWsdMTiqcOtlL_X6UO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oD5KWsdMTiqcOtlL_X6UO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oD5KWsdMTiqcOtlL_X6UOA"/>
</p:tagLst>
</file>

<file path=ppt/theme/theme1.xml><?xml version="1.0" encoding="utf-8"?>
<a:theme xmlns:a="http://schemas.openxmlformats.org/drawingml/2006/main" name="wzl">
  <a:themeElements>
    <a:clrScheme name="WZL">
      <a:dk1>
        <a:srgbClr val="000000"/>
      </a:dk1>
      <a:lt1>
        <a:srgbClr val="FFFFFF"/>
      </a:lt1>
      <a:dk2>
        <a:srgbClr val="000000"/>
      </a:dk2>
      <a:lt2>
        <a:srgbClr val="FFFFFF"/>
      </a:lt2>
      <a:accent1>
        <a:srgbClr val="C7DDF2"/>
      </a:accent1>
      <a:accent2>
        <a:srgbClr val="00549F"/>
      </a:accent2>
      <a:accent3>
        <a:srgbClr val="8EBAE5"/>
      </a:accent3>
      <a:accent4>
        <a:srgbClr val="407FB7"/>
      </a:accent4>
      <a:accent5>
        <a:srgbClr val="CC071E"/>
      </a:accent5>
      <a:accent6>
        <a:srgbClr val="F6A800"/>
      </a:accent6>
      <a:hlink>
        <a:srgbClr val="8EBAE5"/>
      </a:hlink>
      <a:folHlink>
        <a:srgbClr val="407FB7"/>
      </a:folHlink>
    </a:clrScheme>
    <a:fontScheme name="WZ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0795" cap="flat" cmpd="sng" algn="ctr">
          <a:noFill/>
          <a:prstDash val="solid"/>
          <a:round/>
          <a:headEnd type="none" w="med" len="med"/>
          <a:tailEnd type="none" w="med" len="med"/>
        </a:ln>
        <a:effectLst/>
        <a:ex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DDDDDD"/>
        </a:solidFill>
        <a:ln w="1079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WZL">
        <a:dk1>
          <a:srgbClr val="000000"/>
        </a:dk1>
        <a:lt1>
          <a:srgbClr val="FFFFFF"/>
        </a:lt1>
        <a:dk2>
          <a:srgbClr val="000000"/>
        </a:dk2>
        <a:lt2>
          <a:srgbClr val="FFFFFF"/>
        </a:lt2>
        <a:accent1>
          <a:srgbClr val="C7DDF2"/>
        </a:accent1>
        <a:accent2>
          <a:srgbClr val="00549F"/>
        </a:accent2>
        <a:accent3>
          <a:srgbClr val="8EBAE5"/>
        </a:accent3>
        <a:accent4>
          <a:srgbClr val="407FB7"/>
        </a:accent4>
        <a:accent5>
          <a:srgbClr val="CC071E"/>
        </a:accent5>
        <a:accent6>
          <a:srgbClr val="F6A800"/>
        </a:accent6>
        <a:hlink>
          <a:srgbClr val="8EBAE5"/>
        </a:hlink>
        <a:folHlink>
          <a:srgbClr val="407FB7"/>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WZL</Template>
  <TotalTime>0</TotalTime>
  <Words>757</Words>
  <Application>Microsoft Office PowerPoint</Application>
  <PresentationFormat>A4-Papier (210 x 297 mm)</PresentationFormat>
  <Paragraphs>48</Paragraphs>
  <Slides>4</Slides>
  <Notes>0</Notes>
  <HiddenSlides>0</HiddenSlides>
  <MMClips>0</MMClips>
  <ScaleCrop>false</ScaleCrop>
  <HeadingPairs>
    <vt:vector size="8" baseType="variant">
      <vt:variant>
        <vt:lpstr>Verwendete Schriftarten</vt:lpstr>
      </vt:variant>
      <vt:variant>
        <vt:i4>2</vt:i4>
      </vt:variant>
      <vt:variant>
        <vt:lpstr>Design</vt:lpstr>
      </vt:variant>
      <vt:variant>
        <vt:i4>1</vt:i4>
      </vt:variant>
      <vt:variant>
        <vt:lpstr>Eingebettete OLE-Server</vt:lpstr>
      </vt:variant>
      <vt:variant>
        <vt:i4>1</vt:i4>
      </vt:variant>
      <vt:variant>
        <vt:lpstr>Folientitel</vt:lpstr>
      </vt:variant>
      <vt:variant>
        <vt:i4>4</vt:i4>
      </vt:variant>
    </vt:vector>
  </HeadingPairs>
  <TitlesOfParts>
    <vt:vector size="8" baseType="lpstr">
      <vt:lpstr>Arial</vt:lpstr>
      <vt:lpstr>Wingdings</vt:lpstr>
      <vt:lpstr>wzl</vt:lpstr>
      <vt:lpstr>think-cell Folie</vt:lpstr>
      <vt:lpstr>Vorbereitung eines Werkstattauftrags</vt:lpstr>
      <vt:lpstr>Konstruktionstipps für eine reibungslose Fertigung</vt:lpstr>
      <vt:lpstr>Allgemeine Vorgehensweise zur Einlastung von Werkstattaufträgen</vt:lpstr>
      <vt:lpstr>Ansprechpartner und Wissenswertes</vt:lpstr>
    </vt:vector>
  </TitlesOfParts>
  <Manager/>
  <Company>WZL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Vorbereitung eines Werkstattauftrags_wkc.pptx</dc:title>
  <dc:subject/>
  <dc:creator>Christoph Koleczek</dc:creator>
  <cp:keywords/>
  <dc:description/>
  <cp:lastModifiedBy>Christoph Koleczek</cp:lastModifiedBy>
  <cp:revision>40</cp:revision>
  <cp:lastPrinted>2018-12-13T13:51:06Z</cp:lastPrinted>
  <dcterms:created xsi:type="dcterms:W3CDTF">2018-12-12T11:00:58Z</dcterms:created>
  <dcterms:modified xsi:type="dcterms:W3CDTF">2019-01-22T08:52:11Z</dcterms:modified>
  <cp:category/>
</cp:coreProperties>
</file>