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1" r:id="rId1"/>
  </p:sldMasterIdLst>
  <p:notesMasterIdLst>
    <p:notesMasterId r:id="rId10"/>
  </p:notesMasterIdLst>
  <p:sldIdLst>
    <p:sldId id="256" r:id="rId2"/>
    <p:sldId id="263" r:id="rId3"/>
    <p:sldId id="264" r:id="rId4"/>
    <p:sldId id="270" r:id="rId5"/>
    <p:sldId id="271" r:id="rId6"/>
    <p:sldId id="265" r:id="rId7"/>
    <p:sldId id="268" r:id="rId8"/>
    <p:sldId id="269" r:id="rId9"/>
  </p:sldIdLst>
  <p:sldSz cx="9906000" cy="6858000" type="A4"/>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3" d="100"/>
          <a:sy n="83" d="100"/>
        </p:scale>
        <p:origin x="-582" y="-510"/>
      </p:cViewPr>
      <p:guideLst>
        <p:guide orient="horz" pos="482"/>
        <p:guide pos="366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256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25604" name="Rectangle 4"/>
          <p:cNvSpPr>
            <a:spLocks noRot="1" noChangeArrowheads="1" noTextEdit="1"/>
          </p:cNvSpPr>
          <p:nvPr>
            <p:ph type="sldImg" idx="2"/>
          </p:nvPr>
        </p:nvSpPr>
        <p:spPr bwMode="auto">
          <a:xfrm>
            <a:off x="952500" y="685800"/>
            <a:ext cx="4953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56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256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256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E6C8C651-BF85-4CAF-B8FA-D576D4564A87}" type="slidenum">
              <a:rPr lang="de-DE"/>
              <a:pPr/>
              <a:t>‹Nr.›</a:t>
            </a:fld>
            <a:endParaRPr lang="de-DE"/>
          </a:p>
        </p:txBody>
      </p:sp>
    </p:spTree>
    <p:extLst>
      <p:ext uri="{BB962C8B-B14F-4D97-AF65-F5344CB8AC3E}">
        <p14:creationId xmlns:p14="http://schemas.microsoft.com/office/powerpoint/2010/main" val="36729655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22530" name="Rectangle 2"/>
          <p:cNvSpPr>
            <a:spLocks noGrp="1" noChangeArrowheads="1"/>
          </p:cNvSpPr>
          <p:nvPr>
            <p:ph type="ctrTitle"/>
          </p:nvPr>
        </p:nvSpPr>
        <p:spPr>
          <a:xfrm>
            <a:off x="3371850" y="1079500"/>
            <a:ext cx="6311900" cy="1439863"/>
          </a:xfrm>
        </p:spPr>
        <p:txBody>
          <a:bodyPr rIns="468000" bIns="72000"/>
          <a:lstStyle>
            <a:lvl1pPr>
              <a:defRPr sz="2600"/>
            </a:lvl1pPr>
          </a:lstStyle>
          <a:p>
            <a:pPr lvl="0"/>
            <a:r>
              <a:rPr lang="de-DE" noProof="0" smtClean="0"/>
              <a:t>Titel</a:t>
            </a:r>
          </a:p>
        </p:txBody>
      </p:sp>
      <p:sp>
        <p:nvSpPr>
          <p:cNvPr id="22531" name="Rectangle 3"/>
          <p:cNvSpPr>
            <a:spLocks noGrp="1" noChangeArrowheads="1"/>
          </p:cNvSpPr>
          <p:nvPr>
            <p:ph type="subTitle" idx="1"/>
          </p:nvPr>
        </p:nvSpPr>
        <p:spPr>
          <a:xfrm>
            <a:off x="3371850" y="2646363"/>
            <a:ext cx="6311900" cy="3203575"/>
          </a:xfrm>
          <a:extLst>
            <a:ext uri="{91240B29-F687-4F45-9708-019B960494DF}">
              <a14:hiddenLine xmlns:a14="http://schemas.microsoft.com/office/drawing/2010/main" w="9525">
                <a:solidFill>
                  <a:schemeClr val="tx1"/>
                </a:solidFill>
                <a:miter lim="800000"/>
                <a:headEnd/>
                <a:tailEnd/>
              </a14:hiddenLine>
            </a:ext>
          </a:extLst>
        </p:spPr>
        <p:txBody>
          <a:bodyPr tIns="72000" rIns="342000"/>
          <a:lstStyle>
            <a:lvl1pPr marL="0" indent="0">
              <a:buFont typeface="Wingdings" pitchFamily="2" charset="2"/>
              <a:buNone/>
              <a:defRPr/>
            </a:lvl1pPr>
          </a:lstStyle>
          <a:p>
            <a:pPr lvl="0"/>
            <a:r>
              <a:rPr lang="de-DE" noProof="0" smtClean="0"/>
              <a:t>Untertitel</a:t>
            </a:r>
          </a:p>
        </p:txBody>
      </p:sp>
      <p:sp>
        <p:nvSpPr>
          <p:cNvPr id="22532" name="Line 4"/>
          <p:cNvSpPr>
            <a:spLocks noChangeShapeType="1"/>
          </p:cNvSpPr>
          <p:nvPr/>
        </p:nvSpPr>
        <p:spPr bwMode="auto">
          <a:xfrm>
            <a:off x="3371850" y="2578100"/>
            <a:ext cx="6311900" cy="0"/>
          </a:xfrm>
          <a:prstGeom prst="line">
            <a:avLst/>
          </a:prstGeom>
          <a:noFill/>
          <a:ln w="1079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2533" name="Line 5"/>
          <p:cNvSpPr>
            <a:spLocks noChangeShapeType="1"/>
          </p:cNvSpPr>
          <p:nvPr/>
        </p:nvSpPr>
        <p:spPr bwMode="auto">
          <a:xfrm flipH="1">
            <a:off x="217488" y="773113"/>
            <a:ext cx="9466262" cy="0"/>
          </a:xfrm>
          <a:prstGeom prst="line">
            <a:avLst/>
          </a:prstGeom>
          <a:noFill/>
          <a:ln w="1079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2534" name="Line 6"/>
          <p:cNvSpPr>
            <a:spLocks noChangeShapeType="1"/>
          </p:cNvSpPr>
          <p:nvPr/>
        </p:nvSpPr>
        <p:spPr bwMode="auto">
          <a:xfrm flipH="1">
            <a:off x="217488" y="5930900"/>
            <a:ext cx="9466262" cy="0"/>
          </a:xfrm>
          <a:prstGeom prst="line">
            <a:avLst/>
          </a:prstGeom>
          <a:noFill/>
          <a:ln w="1079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22535" name="Picture 7" descr="IPT_logo_gruen_folie_300dp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70163" y="5997575"/>
            <a:ext cx="2220912" cy="788988"/>
          </a:xfrm>
          <a:prstGeom prst="rect">
            <a:avLst/>
          </a:prstGeom>
          <a:noFill/>
          <a:extLst>
            <a:ext uri="{909E8E84-426E-40DD-AFC4-6F175D3DCCD1}">
              <a14:hiddenFill xmlns:a14="http://schemas.microsoft.com/office/drawing/2010/main">
                <a:solidFill>
                  <a:srgbClr val="FFFFFF"/>
                </a:solidFill>
              </a14:hiddenFill>
            </a:ext>
          </a:extLst>
        </p:spPr>
      </p:pic>
      <p:pic>
        <p:nvPicPr>
          <p:cNvPr id="22536" name="Picture 8" descr="neu-WZL-RWTH_Aachen-HKS-44_20cm-bre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9863" y="6022975"/>
            <a:ext cx="1908175" cy="522288"/>
          </a:xfrm>
          <a:prstGeom prst="rect">
            <a:avLst/>
          </a:prstGeom>
          <a:noFill/>
          <a:extLst>
            <a:ext uri="{909E8E84-426E-40DD-AFC4-6F175D3DCCD1}">
              <a14:hiddenFill xmlns:a14="http://schemas.microsoft.com/office/drawing/2010/main">
                <a:solidFill>
                  <a:srgbClr val="FFFFFF"/>
                </a:solidFill>
              </a14:hiddenFill>
            </a:ext>
          </a:extLst>
        </p:spPr>
      </p:pic>
      <p:sp>
        <p:nvSpPr>
          <p:cNvPr id="22537" name="Text Box 9"/>
          <p:cNvSpPr txBox="1">
            <a:spLocks noChangeArrowheads="1"/>
          </p:cNvSpPr>
          <p:nvPr/>
        </p:nvSpPr>
        <p:spPr bwMode="auto">
          <a:xfrm>
            <a:off x="217488" y="5991225"/>
            <a:ext cx="1454150" cy="31591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38100">
                <a:solidFill>
                  <a:schemeClr val="accent2"/>
                </a:solidFill>
                <a:miter lim="800000"/>
                <a:headEnd/>
                <a:tailEnd type="none" w="med"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0"/>
          <a:lstStyle>
            <a:lvl1pPr defTabSz="1042988">
              <a:defRPr>
                <a:solidFill>
                  <a:schemeClr val="tx1"/>
                </a:solidFill>
                <a:latin typeface="Arial" charset="0"/>
              </a:defRPr>
            </a:lvl1pPr>
            <a:lvl2pPr marL="522288" defTabSz="1042988">
              <a:defRPr>
                <a:solidFill>
                  <a:schemeClr val="tx1"/>
                </a:solidFill>
                <a:latin typeface="Arial" charset="0"/>
              </a:defRPr>
            </a:lvl2pPr>
            <a:lvl3pPr marL="1042988" defTabSz="1042988">
              <a:defRPr>
                <a:solidFill>
                  <a:schemeClr val="tx1"/>
                </a:solidFill>
                <a:latin typeface="Arial" charset="0"/>
              </a:defRPr>
            </a:lvl3pPr>
            <a:lvl4pPr marL="1565275" defTabSz="1042988">
              <a:defRPr>
                <a:solidFill>
                  <a:schemeClr val="tx1"/>
                </a:solidFill>
                <a:latin typeface="Arial" charset="0"/>
              </a:defRPr>
            </a:lvl4pPr>
            <a:lvl5pPr marL="2085975" defTabSz="1042988">
              <a:defRPr>
                <a:solidFill>
                  <a:schemeClr val="tx1"/>
                </a:solidFill>
                <a:latin typeface="Arial" charset="0"/>
              </a:defRPr>
            </a:lvl5pPr>
            <a:lvl6pPr marL="2543175" defTabSz="1042988" fontAlgn="base">
              <a:spcBef>
                <a:spcPct val="0"/>
              </a:spcBef>
              <a:spcAft>
                <a:spcPct val="0"/>
              </a:spcAft>
              <a:defRPr>
                <a:solidFill>
                  <a:schemeClr val="tx1"/>
                </a:solidFill>
                <a:latin typeface="Arial" charset="0"/>
              </a:defRPr>
            </a:lvl6pPr>
            <a:lvl7pPr marL="3000375" defTabSz="1042988" fontAlgn="base">
              <a:spcBef>
                <a:spcPct val="0"/>
              </a:spcBef>
              <a:spcAft>
                <a:spcPct val="0"/>
              </a:spcAft>
              <a:defRPr>
                <a:solidFill>
                  <a:schemeClr val="tx1"/>
                </a:solidFill>
                <a:latin typeface="Arial" charset="0"/>
              </a:defRPr>
            </a:lvl7pPr>
            <a:lvl8pPr marL="3457575" defTabSz="1042988" fontAlgn="base">
              <a:spcBef>
                <a:spcPct val="0"/>
              </a:spcBef>
              <a:spcAft>
                <a:spcPct val="0"/>
              </a:spcAft>
              <a:defRPr>
                <a:solidFill>
                  <a:schemeClr val="tx1"/>
                </a:solidFill>
                <a:latin typeface="Arial" charset="0"/>
              </a:defRPr>
            </a:lvl8pPr>
            <a:lvl9pPr marL="3914775" defTabSz="1042988" fontAlgn="base">
              <a:spcBef>
                <a:spcPct val="0"/>
              </a:spcBef>
              <a:spcAft>
                <a:spcPct val="0"/>
              </a:spcAft>
              <a:defRPr>
                <a:solidFill>
                  <a:schemeClr val="tx1"/>
                </a:solidFill>
                <a:latin typeface="Arial" charset="0"/>
              </a:defRPr>
            </a:lvl9pPr>
          </a:lstStyle>
          <a:p>
            <a:pPr eaLnBrk="0" hangingPunct="0"/>
            <a:r>
              <a:rPr lang="en-US" sz="1000" b="1">
                <a:latin typeface="Frutiger 45 Light" pitchFamily="34" charset="0"/>
                <a:cs typeface="Arial" charset="0"/>
              </a:rPr>
              <a:t>©</a:t>
            </a:r>
            <a:r>
              <a:rPr lang="en-US" sz="1000" b="1">
                <a:latin typeface="Frutiger 45 Light" pitchFamily="34" charset="0"/>
              </a:rPr>
              <a:t> </a:t>
            </a:r>
            <a:r>
              <a:rPr lang="en-US" sz="1000">
                <a:latin typeface="Frutiger 45 Light" pitchFamily="34" charset="0"/>
              </a:rPr>
              <a:t>WZL/Fraunhofer IPT</a:t>
            </a:r>
            <a:endParaRPr lang="de-DE" sz="1000">
              <a:latin typeface="Frutiger 45 Light" pitchFamily="34" charset="0"/>
            </a:endParaRPr>
          </a:p>
        </p:txBody>
      </p:sp>
      <p:pic>
        <p:nvPicPr>
          <p:cNvPr id="22538" name="Picture 10" descr="Karrierepool_Logo_hellblau"/>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040563" y="66675"/>
            <a:ext cx="2592387" cy="698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438560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638" y="4406900"/>
            <a:ext cx="84201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p14="http://schemas.microsoft.com/office/powerpoint/2010/main" val="4087101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371850" y="863600"/>
            <a:ext cx="3079750" cy="49768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604000" y="863600"/>
            <a:ext cx="3079750" cy="49768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756825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33826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extLst>
      <p:ext uri="{BB962C8B-B14F-4D97-AF65-F5344CB8AC3E}">
        <p14:creationId xmlns:p14="http://schemas.microsoft.com/office/powerpoint/2010/main" val="696104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3427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0" y="273050"/>
            <a:ext cx="3259138"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2687707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41513" y="4800600"/>
            <a:ext cx="59436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2974034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640235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318375" y="0"/>
            <a:ext cx="2366963" cy="5840413"/>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217488" y="0"/>
            <a:ext cx="6948487" cy="5840413"/>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616701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a:xfrm>
            <a:off x="217488" y="0"/>
            <a:ext cx="946785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287354" bIns="0" numCol="1" anchor="b" anchorCtr="0" compatLnSpc="1">
            <a:prstTxWarp prst="textNoShape">
              <a:avLst/>
            </a:prstTxWarp>
          </a:bodyPr>
          <a:lstStyle/>
          <a:p>
            <a:pPr lvl="0"/>
            <a:endParaRPr lang="en-US" smtClean="0"/>
          </a:p>
        </p:txBody>
      </p:sp>
      <p:sp>
        <p:nvSpPr>
          <p:cNvPr id="21507" name="Rectangle 3"/>
          <p:cNvSpPr>
            <a:spLocks noGrp="1" noChangeArrowheads="1"/>
          </p:cNvSpPr>
          <p:nvPr>
            <p:ph type="body" idx="1"/>
          </p:nvPr>
        </p:nvSpPr>
        <p:spPr bwMode="auto">
          <a:xfrm>
            <a:off x="3371850" y="863600"/>
            <a:ext cx="6311900" cy="4976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18000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p:txBody>
      </p:sp>
      <p:sp>
        <p:nvSpPr>
          <p:cNvPr id="21508" name="Line 4"/>
          <p:cNvSpPr>
            <a:spLocks noChangeShapeType="1"/>
          </p:cNvSpPr>
          <p:nvPr/>
        </p:nvSpPr>
        <p:spPr bwMode="auto">
          <a:xfrm flipH="1">
            <a:off x="217488" y="773113"/>
            <a:ext cx="9466262" cy="0"/>
          </a:xfrm>
          <a:prstGeom prst="line">
            <a:avLst/>
          </a:prstGeom>
          <a:noFill/>
          <a:ln w="1079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1509" name="Line 5"/>
          <p:cNvSpPr>
            <a:spLocks noChangeShapeType="1"/>
          </p:cNvSpPr>
          <p:nvPr/>
        </p:nvSpPr>
        <p:spPr bwMode="auto">
          <a:xfrm flipH="1">
            <a:off x="217488" y="5930900"/>
            <a:ext cx="9463087" cy="0"/>
          </a:xfrm>
          <a:prstGeom prst="line">
            <a:avLst/>
          </a:prstGeom>
          <a:noFill/>
          <a:ln w="1079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1510" name="Text Box 6"/>
          <p:cNvSpPr txBox="1">
            <a:spLocks noChangeArrowheads="1"/>
          </p:cNvSpPr>
          <p:nvPr/>
        </p:nvSpPr>
        <p:spPr bwMode="auto">
          <a:xfrm>
            <a:off x="8361363" y="5991225"/>
            <a:ext cx="1322387" cy="31591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38100">
                <a:solidFill>
                  <a:schemeClr val="accent2"/>
                </a:solidFill>
                <a:miter lim="800000"/>
                <a:headEnd/>
                <a:tailEnd type="none" w="med"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0"/>
          <a:lstStyle>
            <a:lvl1pPr defTabSz="1042988">
              <a:defRPr>
                <a:solidFill>
                  <a:schemeClr val="tx1"/>
                </a:solidFill>
                <a:latin typeface="Arial" charset="0"/>
              </a:defRPr>
            </a:lvl1pPr>
            <a:lvl2pPr marL="522288" defTabSz="1042988">
              <a:defRPr>
                <a:solidFill>
                  <a:schemeClr val="tx1"/>
                </a:solidFill>
                <a:latin typeface="Arial" charset="0"/>
              </a:defRPr>
            </a:lvl2pPr>
            <a:lvl3pPr marL="1042988" defTabSz="1042988">
              <a:defRPr>
                <a:solidFill>
                  <a:schemeClr val="tx1"/>
                </a:solidFill>
                <a:latin typeface="Arial" charset="0"/>
              </a:defRPr>
            </a:lvl3pPr>
            <a:lvl4pPr marL="1565275" defTabSz="1042988">
              <a:defRPr>
                <a:solidFill>
                  <a:schemeClr val="tx1"/>
                </a:solidFill>
                <a:latin typeface="Arial" charset="0"/>
              </a:defRPr>
            </a:lvl4pPr>
            <a:lvl5pPr marL="2085975" defTabSz="1042988">
              <a:defRPr>
                <a:solidFill>
                  <a:schemeClr val="tx1"/>
                </a:solidFill>
                <a:latin typeface="Arial" charset="0"/>
              </a:defRPr>
            </a:lvl5pPr>
            <a:lvl6pPr marL="2543175" defTabSz="1042988" fontAlgn="base">
              <a:spcBef>
                <a:spcPct val="0"/>
              </a:spcBef>
              <a:spcAft>
                <a:spcPct val="0"/>
              </a:spcAft>
              <a:defRPr>
                <a:solidFill>
                  <a:schemeClr val="tx1"/>
                </a:solidFill>
                <a:latin typeface="Arial" charset="0"/>
              </a:defRPr>
            </a:lvl6pPr>
            <a:lvl7pPr marL="3000375" defTabSz="1042988" fontAlgn="base">
              <a:spcBef>
                <a:spcPct val="0"/>
              </a:spcBef>
              <a:spcAft>
                <a:spcPct val="0"/>
              </a:spcAft>
              <a:defRPr>
                <a:solidFill>
                  <a:schemeClr val="tx1"/>
                </a:solidFill>
                <a:latin typeface="Arial" charset="0"/>
              </a:defRPr>
            </a:lvl7pPr>
            <a:lvl8pPr marL="3457575" defTabSz="1042988" fontAlgn="base">
              <a:spcBef>
                <a:spcPct val="0"/>
              </a:spcBef>
              <a:spcAft>
                <a:spcPct val="0"/>
              </a:spcAft>
              <a:defRPr>
                <a:solidFill>
                  <a:schemeClr val="tx1"/>
                </a:solidFill>
                <a:latin typeface="Arial" charset="0"/>
              </a:defRPr>
            </a:lvl8pPr>
            <a:lvl9pPr marL="3914775" defTabSz="1042988" fontAlgn="base">
              <a:spcBef>
                <a:spcPct val="0"/>
              </a:spcBef>
              <a:spcAft>
                <a:spcPct val="0"/>
              </a:spcAft>
              <a:defRPr>
                <a:solidFill>
                  <a:schemeClr val="tx1"/>
                </a:solidFill>
                <a:latin typeface="Arial" charset="0"/>
              </a:defRPr>
            </a:lvl9pPr>
          </a:lstStyle>
          <a:p>
            <a:pPr algn="r">
              <a:spcAft>
                <a:spcPct val="30000"/>
              </a:spcAft>
            </a:pPr>
            <a:r>
              <a:rPr lang="de-DE" sz="1000"/>
              <a:t>Seite </a:t>
            </a:r>
            <a:fld id="{B72ED3F9-74AB-4971-BFFE-D2EA3003A471}" type="slidenum">
              <a:rPr lang="de-DE" sz="1000"/>
              <a:pPr algn="r">
                <a:spcAft>
                  <a:spcPct val="30000"/>
                </a:spcAft>
              </a:pPr>
              <a:t>‹Nr.›</a:t>
            </a:fld>
            <a:endParaRPr lang="de-DE" sz="1000"/>
          </a:p>
        </p:txBody>
      </p:sp>
      <p:pic>
        <p:nvPicPr>
          <p:cNvPr id="21511" name="Picture 7" descr="IPT_logo_gruen_folie_300dpi"/>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570163" y="5997575"/>
            <a:ext cx="2220912" cy="788988"/>
          </a:xfrm>
          <a:prstGeom prst="rect">
            <a:avLst/>
          </a:prstGeom>
          <a:noFill/>
          <a:extLst>
            <a:ext uri="{909E8E84-426E-40DD-AFC4-6F175D3DCCD1}">
              <a14:hiddenFill xmlns:a14="http://schemas.microsoft.com/office/drawing/2010/main">
                <a:solidFill>
                  <a:srgbClr val="FFFFFF"/>
                </a:solidFill>
              </a14:hiddenFill>
            </a:ext>
          </a:extLst>
        </p:spPr>
      </p:pic>
      <p:pic>
        <p:nvPicPr>
          <p:cNvPr id="21512" name="Picture 8" descr="neu-WZL-RWTH_Aachen-HKS-44_20cm-breit"/>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519863" y="6022975"/>
            <a:ext cx="1908175" cy="522288"/>
          </a:xfrm>
          <a:prstGeom prst="rect">
            <a:avLst/>
          </a:prstGeom>
          <a:noFill/>
          <a:extLst>
            <a:ext uri="{909E8E84-426E-40DD-AFC4-6F175D3DCCD1}">
              <a14:hiddenFill xmlns:a14="http://schemas.microsoft.com/office/drawing/2010/main">
                <a:solidFill>
                  <a:srgbClr val="FFFFFF"/>
                </a:solidFill>
              </a14:hiddenFill>
            </a:ext>
          </a:extLst>
        </p:spPr>
      </p:pic>
      <p:sp>
        <p:nvSpPr>
          <p:cNvPr id="21513" name="Text Box 9"/>
          <p:cNvSpPr txBox="1">
            <a:spLocks noChangeArrowheads="1"/>
          </p:cNvSpPr>
          <p:nvPr/>
        </p:nvSpPr>
        <p:spPr bwMode="auto">
          <a:xfrm>
            <a:off x="217488" y="5991225"/>
            <a:ext cx="1454150" cy="31591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38100">
                <a:solidFill>
                  <a:schemeClr val="accent2"/>
                </a:solidFill>
                <a:miter lim="800000"/>
                <a:headEnd/>
                <a:tailEnd type="none" w="med"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0"/>
          <a:lstStyle>
            <a:lvl1pPr defTabSz="1042988">
              <a:defRPr>
                <a:solidFill>
                  <a:schemeClr val="tx1"/>
                </a:solidFill>
                <a:latin typeface="Arial" charset="0"/>
              </a:defRPr>
            </a:lvl1pPr>
            <a:lvl2pPr marL="522288" defTabSz="1042988">
              <a:defRPr>
                <a:solidFill>
                  <a:schemeClr val="tx1"/>
                </a:solidFill>
                <a:latin typeface="Arial" charset="0"/>
              </a:defRPr>
            </a:lvl2pPr>
            <a:lvl3pPr marL="1042988" defTabSz="1042988">
              <a:defRPr>
                <a:solidFill>
                  <a:schemeClr val="tx1"/>
                </a:solidFill>
                <a:latin typeface="Arial" charset="0"/>
              </a:defRPr>
            </a:lvl3pPr>
            <a:lvl4pPr marL="1565275" defTabSz="1042988">
              <a:defRPr>
                <a:solidFill>
                  <a:schemeClr val="tx1"/>
                </a:solidFill>
                <a:latin typeface="Arial" charset="0"/>
              </a:defRPr>
            </a:lvl4pPr>
            <a:lvl5pPr marL="2085975" defTabSz="1042988">
              <a:defRPr>
                <a:solidFill>
                  <a:schemeClr val="tx1"/>
                </a:solidFill>
                <a:latin typeface="Arial" charset="0"/>
              </a:defRPr>
            </a:lvl5pPr>
            <a:lvl6pPr marL="2543175" defTabSz="1042988" fontAlgn="base">
              <a:spcBef>
                <a:spcPct val="0"/>
              </a:spcBef>
              <a:spcAft>
                <a:spcPct val="0"/>
              </a:spcAft>
              <a:defRPr>
                <a:solidFill>
                  <a:schemeClr val="tx1"/>
                </a:solidFill>
                <a:latin typeface="Arial" charset="0"/>
              </a:defRPr>
            </a:lvl6pPr>
            <a:lvl7pPr marL="3000375" defTabSz="1042988" fontAlgn="base">
              <a:spcBef>
                <a:spcPct val="0"/>
              </a:spcBef>
              <a:spcAft>
                <a:spcPct val="0"/>
              </a:spcAft>
              <a:defRPr>
                <a:solidFill>
                  <a:schemeClr val="tx1"/>
                </a:solidFill>
                <a:latin typeface="Arial" charset="0"/>
              </a:defRPr>
            </a:lvl7pPr>
            <a:lvl8pPr marL="3457575" defTabSz="1042988" fontAlgn="base">
              <a:spcBef>
                <a:spcPct val="0"/>
              </a:spcBef>
              <a:spcAft>
                <a:spcPct val="0"/>
              </a:spcAft>
              <a:defRPr>
                <a:solidFill>
                  <a:schemeClr val="tx1"/>
                </a:solidFill>
                <a:latin typeface="Arial" charset="0"/>
              </a:defRPr>
            </a:lvl8pPr>
            <a:lvl9pPr marL="3914775" defTabSz="1042988" fontAlgn="base">
              <a:spcBef>
                <a:spcPct val="0"/>
              </a:spcBef>
              <a:spcAft>
                <a:spcPct val="0"/>
              </a:spcAft>
              <a:defRPr>
                <a:solidFill>
                  <a:schemeClr val="tx1"/>
                </a:solidFill>
                <a:latin typeface="Arial" charset="0"/>
              </a:defRPr>
            </a:lvl9pPr>
          </a:lstStyle>
          <a:p>
            <a:pPr eaLnBrk="0" hangingPunct="0"/>
            <a:r>
              <a:rPr lang="en-US" sz="1000" b="1">
                <a:latin typeface="Frutiger 45 Light" pitchFamily="34" charset="0"/>
                <a:cs typeface="Arial" charset="0"/>
              </a:rPr>
              <a:t>©</a:t>
            </a:r>
            <a:r>
              <a:rPr lang="en-US" sz="1000" b="1">
                <a:latin typeface="Frutiger 45 Light" pitchFamily="34" charset="0"/>
              </a:rPr>
              <a:t> </a:t>
            </a:r>
            <a:r>
              <a:rPr lang="en-US" sz="1000">
                <a:latin typeface="Frutiger 45 Light" pitchFamily="34" charset="0"/>
              </a:rPr>
              <a:t>WZL/Fraunhofer IPT</a:t>
            </a:r>
            <a:endParaRPr lang="de-DE" sz="1000">
              <a:latin typeface="Frutiger 45 Light" pitchFamily="34" charset="0"/>
            </a:endParaRPr>
          </a:p>
        </p:txBody>
      </p:sp>
      <p:pic>
        <p:nvPicPr>
          <p:cNvPr id="21514" name="Picture 10" descr="Karrierepool_Logo_hellblau"/>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7040563" y="66675"/>
            <a:ext cx="2592387" cy="6985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defTabSz="1042988" rtl="0" fontAlgn="base">
        <a:spcBef>
          <a:spcPct val="0"/>
        </a:spcBef>
        <a:spcAft>
          <a:spcPct val="0"/>
        </a:spcAft>
        <a:defRPr sz="2200" b="1">
          <a:solidFill>
            <a:schemeClr val="tx2"/>
          </a:solidFill>
          <a:latin typeface="+mj-lt"/>
          <a:ea typeface="+mj-ea"/>
          <a:cs typeface="+mj-cs"/>
        </a:defRPr>
      </a:lvl1pPr>
      <a:lvl2pPr algn="l" defTabSz="1042988" rtl="0" fontAlgn="base">
        <a:spcBef>
          <a:spcPct val="0"/>
        </a:spcBef>
        <a:spcAft>
          <a:spcPct val="0"/>
        </a:spcAft>
        <a:defRPr sz="2200" b="1">
          <a:solidFill>
            <a:schemeClr val="tx2"/>
          </a:solidFill>
          <a:latin typeface="Arial" charset="0"/>
        </a:defRPr>
      </a:lvl2pPr>
      <a:lvl3pPr algn="l" defTabSz="1042988" rtl="0" fontAlgn="base">
        <a:spcBef>
          <a:spcPct val="0"/>
        </a:spcBef>
        <a:spcAft>
          <a:spcPct val="0"/>
        </a:spcAft>
        <a:defRPr sz="2200" b="1">
          <a:solidFill>
            <a:schemeClr val="tx2"/>
          </a:solidFill>
          <a:latin typeface="Arial" charset="0"/>
        </a:defRPr>
      </a:lvl3pPr>
      <a:lvl4pPr algn="l" defTabSz="1042988" rtl="0" fontAlgn="base">
        <a:spcBef>
          <a:spcPct val="0"/>
        </a:spcBef>
        <a:spcAft>
          <a:spcPct val="0"/>
        </a:spcAft>
        <a:defRPr sz="2200" b="1">
          <a:solidFill>
            <a:schemeClr val="tx2"/>
          </a:solidFill>
          <a:latin typeface="Arial" charset="0"/>
        </a:defRPr>
      </a:lvl4pPr>
      <a:lvl5pPr algn="l" defTabSz="1042988" rtl="0" fontAlgn="base">
        <a:spcBef>
          <a:spcPct val="0"/>
        </a:spcBef>
        <a:spcAft>
          <a:spcPct val="0"/>
        </a:spcAft>
        <a:defRPr sz="2200" b="1">
          <a:solidFill>
            <a:schemeClr val="tx2"/>
          </a:solidFill>
          <a:latin typeface="Arial" charset="0"/>
        </a:defRPr>
      </a:lvl5pPr>
      <a:lvl6pPr marL="457200" algn="l" defTabSz="1042988" rtl="0" fontAlgn="base">
        <a:spcBef>
          <a:spcPct val="0"/>
        </a:spcBef>
        <a:spcAft>
          <a:spcPct val="0"/>
        </a:spcAft>
        <a:defRPr sz="2200" b="1">
          <a:solidFill>
            <a:schemeClr val="tx2"/>
          </a:solidFill>
          <a:latin typeface="Arial" charset="0"/>
        </a:defRPr>
      </a:lvl6pPr>
      <a:lvl7pPr marL="914400" algn="l" defTabSz="1042988" rtl="0" fontAlgn="base">
        <a:spcBef>
          <a:spcPct val="0"/>
        </a:spcBef>
        <a:spcAft>
          <a:spcPct val="0"/>
        </a:spcAft>
        <a:defRPr sz="2200" b="1">
          <a:solidFill>
            <a:schemeClr val="tx2"/>
          </a:solidFill>
          <a:latin typeface="Arial" charset="0"/>
        </a:defRPr>
      </a:lvl7pPr>
      <a:lvl8pPr marL="1371600" algn="l" defTabSz="1042988" rtl="0" fontAlgn="base">
        <a:spcBef>
          <a:spcPct val="0"/>
        </a:spcBef>
        <a:spcAft>
          <a:spcPct val="0"/>
        </a:spcAft>
        <a:defRPr sz="2200" b="1">
          <a:solidFill>
            <a:schemeClr val="tx2"/>
          </a:solidFill>
          <a:latin typeface="Arial" charset="0"/>
        </a:defRPr>
      </a:lvl8pPr>
      <a:lvl9pPr marL="1828800" algn="l" defTabSz="1042988" rtl="0" fontAlgn="base">
        <a:spcBef>
          <a:spcPct val="0"/>
        </a:spcBef>
        <a:spcAft>
          <a:spcPct val="0"/>
        </a:spcAft>
        <a:defRPr sz="2200" b="1">
          <a:solidFill>
            <a:schemeClr val="tx2"/>
          </a:solidFill>
          <a:latin typeface="Arial" charset="0"/>
        </a:defRPr>
      </a:lvl9pPr>
    </p:titleStyle>
    <p:bodyStyle>
      <a:lvl1pPr marL="266700" indent="-266700" algn="l" rtl="0" fontAlgn="base">
        <a:spcBef>
          <a:spcPct val="30000"/>
        </a:spcBef>
        <a:spcAft>
          <a:spcPct val="20000"/>
        </a:spcAft>
        <a:buClr>
          <a:srgbClr val="006DB6"/>
        </a:buClr>
        <a:buSzPct val="90000"/>
        <a:buFont typeface="Wingdings" pitchFamily="2" charset="2"/>
        <a:buChar char="n"/>
        <a:tabLst>
          <a:tab pos="266700" algn="l"/>
          <a:tab pos="631825" algn="l"/>
          <a:tab pos="981075" algn="l"/>
        </a:tabLst>
        <a:defRPr>
          <a:solidFill>
            <a:schemeClr val="tx1"/>
          </a:solidFill>
          <a:latin typeface="+mn-lt"/>
          <a:ea typeface="+mn-ea"/>
          <a:cs typeface="+mn-cs"/>
        </a:defRPr>
      </a:lvl1pPr>
      <a:lvl2pPr marL="631825" indent="-185738" algn="l" rtl="0" fontAlgn="base">
        <a:spcBef>
          <a:spcPct val="0"/>
        </a:spcBef>
        <a:spcAft>
          <a:spcPct val="20000"/>
        </a:spcAft>
        <a:buClr>
          <a:schemeClr val="tx1"/>
        </a:buClr>
        <a:buFont typeface="Arial" charset="0"/>
        <a:buChar char="–"/>
        <a:tabLst>
          <a:tab pos="266700" algn="l"/>
          <a:tab pos="631825" algn="l"/>
          <a:tab pos="981075" algn="l"/>
        </a:tabLst>
        <a:defRPr sz="1600">
          <a:solidFill>
            <a:schemeClr val="tx1"/>
          </a:solidFill>
          <a:latin typeface="+mn-lt"/>
        </a:defRPr>
      </a:lvl2pPr>
      <a:lvl3pPr marL="981075" indent="-169863" algn="l" rtl="0" fontAlgn="base">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3pPr>
      <a:lvl4pPr marL="1431925" indent="-173038" algn="l" rtl="0" fontAlgn="base">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4pPr>
      <a:lvl5pPr marL="1793875" indent="-180975" algn="l" rtl="0" fontAlgn="base">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5pPr>
      <a:lvl6pPr marL="2251075" indent="-180975" algn="l" rtl="0" fontAlgn="base">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6pPr>
      <a:lvl7pPr marL="2708275" indent="-180975" algn="l" rtl="0" fontAlgn="base">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7pPr>
      <a:lvl8pPr marL="3165475" indent="-180975" algn="l" rtl="0" fontAlgn="base">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8pPr>
      <a:lvl9pPr marL="3622675" indent="-180975" algn="l" rtl="0" fontAlgn="base">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p:txBody>
          <a:bodyPr/>
          <a:lstStyle/>
          <a:p>
            <a:r>
              <a:rPr lang="de-DE" dirty="0"/>
              <a:t>Stellenausschreibungen diskriminierungsfrei formulieren</a:t>
            </a:r>
          </a:p>
        </p:txBody>
      </p:sp>
      <p:sp>
        <p:nvSpPr>
          <p:cNvPr id="2052" name="Rectangle 4"/>
          <p:cNvSpPr>
            <a:spLocks noGrp="1" noChangeArrowheads="1"/>
          </p:cNvSpPr>
          <p:nvPr>
            <p:ph type="ctrTitle"/>
          </p:nvPr>
        </p:nvSpPr>
        <p:spPr>
          <a:noFill/>
          <a:ln/>
        </p:spPr>
        <p:txBody>
          <a:bodyPr/>
          <a:lstStyle/>
          <a:p>
            <a:r>
              <a:rPr lang="de-DE" sz="2200"/>
              <a:t>Informationen zum AGG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de-DE"/>
              <a:t>Was wird grundsätzlich durch das AGG geschützt?</a:t>
            </a:r>
          </a:p>
        </p:txBody>
      </p:sp>
      <p:sp>
        <p:nvSpPr>
          <p:cNvPr id="13316" name="Rectangle 4"/>
          <p:cNvSpPr>
            <a:spLocks noChangeArrowheads="1"/>
          </p:cNvSpPr>
          <p:nvPr>
            <p:ph type="body" idx="1"/>
          </p:nvPr>
        </p:nvSpPr>
        <p:spPr>
          <a:noFill/>
          <a:ln/>
        </p:spPr>
        <p:txBody>
          <a:bodyPr/>
          <a:lstStyle/>
          <a:p>
            <a:endParaRPr lang="de-DE" sz="1400" dirty="0"/>
          </a:p>
          <a:p>
            <a:pPr>
              <a:buFont typeface="Wingdings" pitchFamily="2" charset="2"/>
              <a:buNone/>
            </a:pPr>
            <a:r>
              <a:rPr lang="de-DE" sz="1400" b="1" dirty="0"/>
              <a:t>	Eine Ungleichbehandlung wegen folgender Kriterien ist nach dem AGG untersagt:</a:t>
            </a:r>
          </a:p>
          <a:p>
            <a:pPr>
              <a:buFont typeface="Wingdings" pitchFamily="2" charset="2"/>
              <a:buNone/>
            </a:pPr>
            <a:endParaRPr lang="de-DE" sz="1400" b="1" dirty="0"/>
          </a:p>
          <a:p>
            <a:r>
              <a:rPr lang="de-DE" sz="1400" dirty="0"/>
              <a:t>Geschlecht</a:t>
            </a:r>
          </a:p>
          <a:p>
            <a:r>
              <a:rPr lang="de-DE" sz="1400" dirty="0"/>
              <a:t>Alter</a:t>
            </a:r>
          </a:p>
          <a:p>
            <a:r>
              <a:rPr lang="de-DE" sz="1400" dirty="0"/>
              <a:t>Behinderung</a:t>
            </a:r>
          </a:p>
          <a:p>
            <a:r>
              <a:rPr lang="de-DE" sz="1400" dirty="0"/>
              <a:t>Ethnische Herkunft</a:t>
            </a:r>
          </a:p>
          <a:p>
            <a:r>
              <a:rPr lang="de-DE" sz="1400" dirty="0"/>
              <a:t>Rasse</a:t>
            </a:r>
          </a:p>
          <a:p>
            <a:r>
              <a:rPr lang="de-DE" sz="1400" dirty="0"/>
              <a:t>Religion oder Weltanschauung</a:t>
            </a:r>
          </a:p>
          <a:p>
            <a:r>
              <a:rPr lang="de-DE" sz="1400" dirty="0"/>
              <a:t>Sexuelle Identität</a:t>
            </a:r>
          </a:p>
          <a:p>
            <a:endParaRPr lang="de-DE" sz="1400" dirty="0"/>
          </a:p>
          <a:p>
            <a:pPr>
              <a:buFont typeface="Wingdings" pitchFamily="2" charset="2"/>
              <a:buNone/>
            </a:pPr>
            <a:r>
              <a:rPr lang="de-DE" sz="1400" dirty="0">
                <a:sym typeface="Wingdings" pitchFamily="2" charset="2"/>
              </a:rPr>
              <a:t>	 Stellenausschreibungen sollten völlige Neutralität hinsichtlich der 	genannten Punkte </a:t>
            </a:r>
            <a:r>
              <a:rPr lang="de-DE" sz="1400" dirty="0" smtClean="0">
                <a:sym typeface="Wingdings" pitchFamily="2" charset="2"/>
              </a:rPr>
              <a:t>wahren</a:t>
            </a:r>
            <a:endParaRPr lang="de-DE" sz="1400" dirty="0"/>
          </a:p>
          <a:p>
            <a:endParaRPr lang="de-DE"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de-DE"/>
              <a:t>Geschlechtsneutral</a:t>
            </a:r>
          </a:p>
        </p:txBody>
      </p:sp>
      <p:sp>
        <p:nvSpPr>
          <p:cNvPr id="32771" name="Rectangle 3"/>
          <p:cNvSpPr>
            <a:spLocks noChangeArrowheads="1"/>
          </p:cNvSpPr>
          <p:nvPr>
            <p:ph type="body" idx="1"/>
          </p:nvPr>
        </p:nvSpPr>
        <p:spPr>
          <a:noFill/>
          <a:ln/>
        </p:spPr>
        <p:txBody>
          <a:bodyPr/>
          <a:lstStyle/>
          <a:p>
            <a:pPr>
              <a:lnSpc>
                <a:spcPct val="90000"/>
              </a:lnSpc>
            </a:pPr>
            <a:endParaRPr lang="de-DE" sz="1600" dirty="0"/>
          </a:p>
          <a:p>
            <a:pPr>
              <a:lnSpc>
                <a:spcPct val="90000"/>
              </a:lnSpc>
              <a:buFont typeface="Wingdings" pitchFamily="2" charset="2"/>
              <a:buNone/>
            </a:pPr>
            <a:r>
              <a:rPr lang="de-DE" sz="1600" b="1" dirty="0"/>
              <a:t>	</a:t>
            </a:r>
            <a:r>
              <a:rPr lang="de-DE" sz="1400" b="1" dirty="0"/>
              <a:t>Verbot der Diskriminierung aufgrund des Geschlechts:</a:t>
            </a:r>
          </a:p>
          <a:p>
            <a:pPr>
              <a:lnSpc>
                <a:spcPct val="90000"/>
              </a:lnSpc>
              <a:buFont typeface="Wingdings" pitchFamily="2" charset="2"/>
              <a:buNone/>
            </a:pPr>
            <a:endParaRPr lang="de-DE" sz="1400" b="1" dirty="0"/>
          </a:p>
          <a:p>
            <a:pPr>
              <a:lnSpc>
                <a:spcPct val="90000"/>
              </a:lnSpc>
            </a:pPr>
            <a:r>
              <a:rPr lang="de-DE" sz="1400" dirty="0"/>
              <a:t>Ansprache beider Geschlechter</a:t>
            </a:r>
          </a:p>
          <a:p>
            <a:pPr>
              <a:lnSpc>
                <a:spcPct val="90000"/>
              </a:lnSpc>
            </a:pPr>
            <a:r>
              <a:rPr lang="de-DE" sz="1400" dirty="0"/>
              <a:t>Geschlechtsneutrale Formulierung</a:t>
            </a:r>
          </a:p>
          <a:p>
            <a:pPr>
              <a:lnSpc>
                <a:spcPct val="90000"/>
              </a:lnSpc>
            </a:pPr>
            <a:r>
              <a:rPr lang="de-DE" sz="1400" dirty="0"/>
              <a:t>Neutralität bezieht sich nicht nur auf die Funktion, sondern auf den gesamten Ausschreibungstext</a:t>
            </a:r>
          </a:p>
          <a:p>
            <a:pPr>
              <a:lnSpc>
                <a:spcPct val="90000"/>
              </a:lnSpc>
            </a:pPr>
            <a:endParaRPr lang="de-DE" sz="1400" dirty="0"/>
          </a:p>
          <a:p>
            <a:pPr>
              <a:lnSpc>
                <a:spcPct val="90000"/>
              </a:lnSpc>
              <a:buFont typeface="Wingdings" pitchFamily="2" charset="2"/>
              <a:buNone/>
            </a:pPr>
            <a:r>
              <a:rPr lang="de-DE" sz="1400" b="1" dirty="0"/>
              <a:t>	Formulierungsvorschläge:</a:t>
            </a:r>
            <a:endParaRPr lang="de-DE" sz="1400" dirty="0"/>
          </a:p>
          <a:p>
            <a:pPr>
              <a:lnSpc>
                <a:spcPct val="90000"/>
              </a:lnSpc>
            </a:pPr>
            <a:r>
              <a:rPr lang="de-DE" sz="1400" dirty="0"/>
              <a:t>Neutrale Stellenbezeichnung</a:t>
            </a:r>
            <a:br>
              <a:rPr lang="de-DE" sz="1400" dirty="0"/>
            </a:br>
            <a:r>
              <a:rPr lang="de-DE" sz="1400" dirty="0"/>
              <a:t>(„Bürohilfe“ oder „engagierte Leute für...“)</a:t>
            </a:r>
          </a:p>
          <a:p>
            <a:pPr>
              <a:lnSpc>
                <a:spcPct val="90000"/>
              </a:lnSpc>
            </a:pPr>
            <a:r>
              <a:rPr lang="de-DE" sz="1400" dirty="0"/>
              <a:t>Zusätzlich „m/w“</a:t>
            </a:r>
            <a:br>
              <a:rPr lang="de-DE" sz="1400" dirty="0"/>
            </a:br>
            <a:r>
              <a:rPr lang="de-DE" sz="1400" dirty="0"/>
              <a:t>(„Wissenschaftliche Hilfskraft m/w“)</a:t>
            </a:r>
          </a:p>
          <a:p>
            <a:pPr>
              <a:lnSpc>
                <a:spcPct val="90000"/>
              </a:lnSpc>
            </a:pPr>
            <a:r>
              <a:rPr lang="de-DE" sz="1400" dirty="0"/>
              <a:t>Paarform</a:t>
            </a:r>
            <a:br>
              <a:rPr lang="de-DE" sz="1400" dirty="0"/>
            </a:br>
            <a:r>
              <a:rPr lang="de-DE" sz="1400" dirty="0"/>
              <a:t>(„Assistent/in“ oder  „Manger/in“)</a:t>
            </a:r>
          </a:p>
          <a:p>
            <a:pPr>
              <a:lnSpc>
                <a:spcPct val="90000"/>
              </a:lnSpc>
            </a:pPr>
            <a:r>
              <a:rPr lang="de-DE" sz="1400" dirty="0"/>
              <a:t>Geschlechtsspezifische Benennung mit Hinweis „(m/w)“ ist zwar </a:t>
            </a:r>
            <a:r>
              <a:rPr lang="de-DE" sz="1400" dirty="0" smtClean="0"/>
              <a:t>üblich, </a:t>
            </a:r>
            <a:r>
              <a:rPr lang="de-DE" sz="1400" dirty="0"/>
              <a:t>aber unnötig riskant (z</a:t>
            </a:r>
            <a:r>
              <a:rPr lang="de-DE" sz="1400" dirty="0" smtClean="0"/>
              <a:t>. B</a:t>
            </a:r>
            <a:r>
              <a:rPr lang="de-DE" sz="1400" dirty="0"/>
              <a:t>. „Geschäftsführer (m/w)“)</a:t>
            </a:r>
            <a:br>
              <a:rPr lang="de-DE" sz="1400" dirty="0"/>
            </a:br>
            <a:r>
              <a:rPr lang="de-DE" sz="1400" dirty="0">
                <a:sym typeface="Wingdings" pitchFamily="2" charset="2"/>
              </a:rPr>
              <a:t> Besser in Paarform formulieren</a:t>
            </a:r>
            <a:endParaRPr lang="de-DE" sz="1400" dirty="0"/>
          </a:p>
          <a:p>
            <a:pPr>
              <a:lnSpc>
                <a:spcPct val="90000"/>
              </a:lnSpc>
            </a:pPr>
            <a:endParaRPr lang="de-DE" sz="1400" dirty="0"/>
          </a:p>
          <a:p>
            <a:pPr>
              <a:lnSpc>
                <a:spcPct val="90000"/>
              </a:lnSpc>
            </a:pPr>
            <a:endParaRPr lang="de-DE" sz="1600" dirty="0"/>
          </a:p>
          <a:p>
            <a:pPr>
              <a:lnSpc>
                <a:spcPct val="90000"/>
              </a:lnSpc>
            </a:pPr>
            <a:endParaRPr lang="de-DE"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de-DE"/>
              <a:t>Alter</a:t>
            </a:r>
          </a:p>
        </p:txBody>
      </p:sp>
      <p:sp>
        <p:nvSpPr>
          <p:cNvPr id="38915" name="Rectangle 3"/>
          <p:cNvSpPr>
            <a:spLocks noChangeArrowheads="1"/>
          </p:cNvSpPr>
          <p:nvPr>
            <p:ph type="body" idx="1"/>
          </p:nvPr>
        </p:nvSpPr>
        <p:spPr>
          <a:noFill/>
          <a:ln/>
        </p:spPr>
        <p:txBody>
          <a:bodyPr/>
          <a:lstStyle/>
          <a:p>
            <a:endParaRPr lang="de-DE" dirty="0"/>
          </a:p>
          <a:p>
            <a:pPr>
              <a:buFont typeface="Wingdings" pitchFamily="2" charset="2"/>
              <a:buNone/>
            </a:pPr>
            <a:r>
              <a:rPr lang="de-DE" sz="1400" b="1" dirty="0"/>
              <a:t>	Verbot der Diskriminierung aufgrund des Alters:</a:t>
            </a:r>
          </a:p>
          <a:p>
            <a:pPr>
              <a:buFont typeface="Wingdings" pitchFamily="2" charset="2"/>
              <a:buNone/>
            </a:pPr>
            <a:endParaRPr lang="de-DE" sz="1400" b="1" dirty="0"/>
          </a:p>
          <a:p>
            <a:r>
              <a:rPr lang="de-DE" sz="1400" dirty="0"/>
              <a:t>Keine Angaben von Alterswünschen</a:t>
            </a:r>
            <a:br>
              <a:rPr lang="de-DE" sz="1400" dirty="0"/>
            </a:br>
            <a:r>
              <a:rPr lang="de-DE" sz="1400" dirty="0"/>
              <a:t>(„Sie sind zwischen 30 und 35 </a:t>
            </a:r>
            <a:r>
              <a:rPr lang="de-DE" sz="1400" dirty="0" smtClean="0"/>
              <a:t>Jahren“)</a:t>
            </a:r>
            <a:endParaRPr lang="de-DE" sz="1400" dirty="0"/>
          </a:p>
          <a:p>
            <a:r>
              <a:rPr lang="de-DE" sz="1400" dirty="0"/>
              <a:t>Keine impliziten Indizien</a:t>
            </a:r>
            <a:br>
              <a:rPr lang="de-DE" sz="1400" dirty="0"/>
            </a:br>
            <a:r>
              <a:rPr lang="de-DE" sz="1400" dirty="0"/>
              <a:t>(„Zur Verstärkung unseres jungen Teams“)</a:t>
            </a:r>
          </a:p>
          <a:p>
            <a:r>
              <a:rPr lang="de-DE" sz="1400" dirty="0"/>
              <a:t>Angabe zur gewünschten Berufserfahrung zulässig</a:t>
            </a:r>
          </a:p>
          <a:p>
            <a:pPr>
              <a:buFont typeface="Wingdings" pitchFamily="2" charset="2"/>
              <a:buNone/>
            </a:pPr>
            <a:endParaRPr lang="de-DE" sz="1400" dirty="0"/>
          </a:p>
          <a:p>
            <a:pPr>
              <a:buFont typeface="Wingdings" pitchFamily="2" charset="2"/>
              <a:buNone/>
            </a:pPr>
            <a:r>
              <a:rPr lang="de-DE" sz="1400" b="1" dirty="0"/>
              <a:t>	Formulierungsalternativen:</a:t>
            </a:r>
            <a:endParaRPr lang="de-DE" sz="1400" dirty="0"/>
          </a:p>
          <a:p>
            <a:r>
              <a:rPr lang="de-DE" sz="1400" dirty="0"/>
              <a:t>...mit mindestens 5 Jahren Berufserfahrung</a:t>
            </a:r>
          </a:p>
          <a:p>
            <a:r>
              <a:rPr lang="de-DE" sz="1400" dirty="0"/>
              <a:t>...suchen wir Berufsanfänger/in</a:t>
            </a:r>
          </a:p>
          <a:p>
            <a:endParaRPr lang="de-DE" sz="1400" dirty="0"/>
          </a:p>
          <a:p>
            <a:endParaRPr lang="de-DE" sz="1400" dirty="0"/>
          </a:p>
          <a:p>
            <a:endParaRPr lang="de-D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de-DE"/>
              <a:t>Behinderung</a:t>
            </a:r>
          </a:p>
        </p:txBody>
      </p:sp>
      <p:sp>
        <p:nvSpPr>
          <p:cNvPr id="39939" name="Rectangle 3"/>
          <p:cNvSpPr>
            <a:spLocks noChangeArrowheads="1"/>
          </p:cNvSpPr>
          <p:nvPr>
            <p:ph type="body" idx="1"/>
          </p:nvPr>
        </p:nvSpPr>
        <p:spPr>
          <a:noFill/>
          <a:ln/>
        </p:spPr>
        <p:txBody>
          <a:bodyPr/>
          <a:lstStyle/>
          <a:p>
            <a:endParaRPr lang="de-DE" dirty="0"/>
          </a:p>
          <a:p>
            <a:pPr>
              <a:buFont typeface="Wingdings" pitchFamily="2" charset="2"/>
              <a:buNone/>
            </a:pPr>
            <a:r>
              <a:rPr lang="de-DE" sz="1400" b="1" dirty="0"/>
              <a:t>	Verbot der Diskriminierung aufgrund von Behinderung:</a:t>
            </a:r>
          </a:p>
          <a:p>
            <a:pPr>
              <a:buFont typeface="Wingdings" pitchFamily="2" charset="2"/>
              <a:buNone/>
            </a:pPr>
            <a:endParaRPr lang="de-DE" sz="1400" b="1" dirty="0"/>
          </a:p>
          <a:p>
            <a:r>
              <a:rPr lang="de-DE" sz="1400" dirty="0"/>
              <a:t>Keine Benennung des Merkmals „uneingeschränkte körperliche Belastbarkeit“</a:t>
            </a:r>
          </a:p>
          <a:p>
            <a:r>
              <a:rPr lang="de-DE" sz="1400" dirty="0"/>
              <a:t>Keine Angabe von Ausschlusskriterien</a:t>
            </a:r>
            <a:br>
              <a:rPr lang="de-DE" sz="1400" dirty="0"/>
            </a:br>
            <a:r>
              <a:rPr lang="de-DE" sz="1400" dirty="0"/>
              <a:t>(„Nur gesunde </a:t>
            </a:r>
            <a:r>
              <a:rPr lang="de-DE" sz="1400" dirty="0" smtClean="0"/>
              <a:t>Bewerber/innen“)</a:t>
            </a:r>
            <a:endParaRPr lang="de-DE" sz="1400" dirty="0"/>
          </a:p>
          <a:p>
            <a:endParaRPr lang="de-DE" sz="1400" dirty="0"/>
          </a:p>
          <a:p>
            <a:pPr>
              <a:buFont typeface="Wingdings" pitchFamily="2" charset="2"/>
              <a:buNone/>
            </a:pPr>
            <a:r>
              <a:rPr lang="de-DE" sz="1400" b="1" dirty="0"/>
              <a:t>	Ausnahme</a:t>
            </a:r>
            <a:endParaRPr lang="de-DE" sz="1400" dirty="0"/>
          </a:p>
          <a:p>
            <a:r>
              <a:rPr lang="de-DE" sz="1400" dirty="0"/>
              <a:t>Uneingeschränkte Belastbarkeit als unverzichtbare Voraussetzung für die Arbeit</a:t>
            </a:r>
          </a:p>
          <a:p>
            <a:endParaRPr lang="de-DE" sz="1400" dirty="0"/>
          </a:p>
          <a:p>
            <a:endParaRPr lang="de-DE" sz="1400" dirty="0"/>
          </a:p>
          <a:p>
            <a:endParaRPr lang="de-DE" dirty="0"/>
          </a:p>
          <a:p>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de-DE"/>
              <a:t>Rasse / ethnische Herkunft sowie Religion</a:t>
            </a:r>
          </a:p>
        </p:txBody>
      </p:sp>
      <p:sp>
        <p:nvSpPr>
          <p:cNvPr id="33795" name="Rectangle 3"/>
          <p:cNvSpPr>
            <a:spLocks noChangeArrowheads="1"/>
          </p:cNvSpPr>
          <p:nvPr>
            <p:ph type="body" idx="1"/>
          </p:nvPr>
        </p:nvSpPr>
        <p:spPr>
          <a:noFill/>
          <a:ln/>
        </p:spPr>
        <p:txBody>
          <a:bodyPr/>
          <a:lstStyle/>
          <a:p>
            <a:endParaRPr lang="de-DE" sz="1400" dirty="0"/>
          </a:p>
          <a:p>
            <a:pPr>
              <a:buFont typeface="Wingdings" pitchFamily="2" charset="2"/>
              <a:buNone/>
            </a:pPr>
            <a:r>
              <a:rPr lang="de-DE" sz="1400" b="1" dirty="0"/>
              <a:t>	Verbot der Diskriminierung aufgrund von </a:t>
            </a:r>
            <a:r>
              <a:rPr lang="de-DE" sz="1400" b="1" dirty="0" smtClean="0"/>
              <a:t>Rasse/ethnischer </a:t>
            </a:r>
            <a:r>
              <a:rPr lang="de-DE" sz="1400" b="1" dirty="0"/>
              <a:t>Herkunft sowie </a:t>
            </a:r>
            <a:r>
              <a:rPr lang="de-DE" sz="1400" b="1" dirty="0" smtClean="0"/>
              <a:t>Religion/Weltanschauung </a:t>
            </a:r>
            <a:r>
              <a:rPr lang="de-DE" sz="1400" b="1" dirty="0"/>
              <a:t>oder sexueller Identität</a:t>
            </a:r>
          </a:p>
          <a:p>
            <a:pPr>
              <a:buFont typeface="Wingdings" pitchFamily="2" charset="2"/>
              <a:buNone/>
            </a:pPr>
            <a:endParaRPr lang="de-DE" sz="1400" b="1" dirty="0"/>
          </a:p>
          <a:p>
            <a:r>
              <a:rPr lang="de-DE" sz="1400" dirty="0"/>
              <a:t>Keine Suche nach Muttersprachlern</a:t>
            </a:r>
          </a:p>
          <a:p>
            <a:r>
              <a:rPr lang="de-DE" sz="1400" dirty="0"/>
              <a:t>Keine Suche nach Akzentfreiheit einer Sprache</a:t>
            </a:r>
          </a:p>
          <a:p>
            <a:r>
              <a:rPr lang="de-DE" sz="1400" dirty="0"/>
              <a:t>Keine Angaben zur </a:t>
            </a:r>
            <a:r>
              <a:rPr lang="de-DE" sz="1400" dirty="0" smtClean="0"/>
              <a:t>Religion/Weltanschauung</a:t>
            </a:r>
            <a:endParaRPr lang="de-DE" sz="1400" dirty="0"/>
          </a:p>
          <a:p>
            <a:endParaRPr lang="de-DE" sz="1400" dirty="0"/>
          </a:p>
          <a:p>
            <a:pPr>
              <a:buFont typeface="Wingdings" pitchFamily="2" charset="2"/>
              <a:buNone/>
            </a:pPr>
            <a:r>
              <a:rPr lang="de-DE" sz="1400" b="1" dirty="0"/>
              <a:t>	Formulierungsvorschläge:</a:t>
            </a:r>
          </a:p>
          <a:p>
            <a:r>
              <a:rPr lang="de-DE" sz="1400" dirty="0"/>
              <a:t>„Sehr gute Kenntnisse der deutschen und englischen Sprache“</a:t>
            </a:r>
          </a:p>
          <a:p>
            <a:r>
              <a:rPr lang="de-DE" sz="1400" dirty="0"/>
              <a:t>„Sichere Beherrschung der englischen Sprache ist wünschenswert““</a:t>
            </a:r>
          </a:p>
          <a:p>
            <a:endParaRPr lang="de-DE" sz="1400" dirty="0"/>
          </a:p>
          <a:p>
            <a:pPr>
              <a:buFont typeface="Wingdings" pitchFamily="2" charset="2"/>
              <a:buNone/>
            </a:pPr>
            <a:endParaRPr lang="de-DE" sz="1400" dirty="0"/>
          </a:p>
          <a:p>
            <a:endParaRPr lang="de-DE"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de-DE"/>
              <a:t>Grundsätzliches</a:t>
            </a:r>
          </a:p>
        </p:txBody>
      </p:sp>
      <p:sp>
        <p:nvSpPr>
          <p:cNvPr id="36867" name="Rectangle 3"/>
          <p:cNvSpPr>
            <a:spLocks noChangeArrowheads="1"/>
          </p:cNvSpPr>
          <p:nvPr>
            <p:ph type="body" idx="1"/>
          </p:nvPr>
        </p:nvSpPr>
        <p:spPr>
          <a:noFill/>
          <a:ln/>
        </p:spPr>
        <p:txBody>
          <a:bodyPr/>
          <a:lstStyle/>
          <a:p>
            <a:pPr>
              <a:lnSpc>
                <a:spcPct val="90000"/>
              </a:lnSpc>
            </a:pPr>
            <a:endParaRPr lang="de-DE" sz="1400" dirty="0"/>
          </a:p>
          <a:p>
            <a:pPr>
              <a:lnSpc>
                <a:spcPct val="90000"/>
              </a:lnSpc>
              <a:buFont typeface="Wingdings" pitchFamily="2" charset="2"/>
              <a:buNone/>
            </a:pPr>
            <a:r>
              <a:rPr lang="de-DE" sz="1400" b="1" dirty="0"/>
              <a:t>	Stellenausschreibungen sollten exakt und umfangreich formuliert sein:</a:t>
            </a:r>
          </a:p>
          <a:p>
            <a:pPr>
              <a:lnSpc>
                <a:spcPct val="90000"/>
              </a:lnSpc>
            </a:pPr>
            <a:r>
              <a:rPr lang="de-DE" sz="1400" dirty="0"/>
              <a:t>Genaue Beschreibung der Stelle</a:t>
            </a:r>
          </a:p>
          <a:p>
            <a:pPr>
              <a:lnSpc>
                <a:spcPct val="90000"/>
              </a:lnSpc>
            </a:pPr>
            <a:r>
              <a:rPr lang="de-DE" sz="1400" dirty="0"/>
              <a:t>Vielzahl von Einstellungsvoraussetzungen nennen (Pflichtvoraussetzungen und Wunschkriterien) </a:t>
            </a:r>
            <a:br>
              <a:rPr lang="de-DE" sz="1400" dirty="0"/>
            </a:br>
            <a:r>
              <a:rPr lang="de-DE" sz="1400" dirty="0"/>
              <a:t>(</a:t>
            </a:r>
            <a:r>
              <a:rPr lang="de-DE" sz="1400" dirty="0">
                <a:sym typeface="Wingdings" pitchFamily="2" charset="2"/>
              </a:rPr>
              <a:t> </a:t>
            </a:r>
            <a:r>
              <a:rPr lang="de-DE" sz="1400" dirty="0"/>
              <a:t>ermöglicht eine sachliche, unangreifbare Argumentation der Ablehnung eines/r Kandidaten/in)</a:t>
            </a:r>
          </a:p>
          <a:p>
            <a:pPr>
              <a:lnSpc>
                <a:spcPct val="90000"/>
              </a:lnSpc>
              <a:buFont typeface="Wingdings" pitchFamily="2" charset="2"/>
              <a:buNone/>
            </a:pPr>
            <a:r>
              <a:rPr lang="de-DE" sz="1400" b="1" dirty="0"/>
              <a:t>	Stellenausschreibungen sollten insgesamt neutral gehalten sein</a:t>
            </a:r>
          </a:p>
          <a:p>
            <a:pPr>
              <a:lnSpc>
                <a:spcPct val="90000"/>
              </a:lnSpc>
            </a:pPr>
            <a:r>
              <a:rPr lang="de-DE" sz="1400" dirty="0"/>
              <a:t>Neutrale Formulierung</a:t>
            </a:r>
          </a:p>
          <a:p>
            <a:pPr>
              <a:lnSpc>
                <a:spcPct val="90000"/>
              </a:lnSpc>
            </a:pPr>
            <a:r>
              <a:rPr lang="de-DE" sz="1400" dirty="0"/>
              <a:t>Neutrale Gesamtgestaltung </a:t>
            </a:r>
            <a:br>
              <a:rPr lang="de-DE" sz="1400" dirty="0"/>
            </a:br>
            <a:r>
              <a:rPr lang="de-DE" sz="1400" dirty="0"/>
              <a:t>Fotos: (bspw. Gruppe von Männern, Gruppe junger Leute)</a:t>
            </a:r>
            <a:br>
              <a:rPr lang="de-DE" sz="1400" dirty="0"/>
            </a:br>
            <a:r>
              <a:rPr lang="de-DE" sz="1400" dirty="0"/>
              <a:t>Hintergrundbilder: (bspw. Leistungssportler)</a:t>
            </a:r>
          </a:p>
          <a:p>
            <a:pPr>
              <a:lnSpc>
                <a:spcPct val="90000"/>
              </a:lnSpc>
              <a:buFont typeface="Wingdings" pitchFamily="2" charset="2"/>
              <a:buNone/>
            </a:pPr>
            <a:r>
              <a:rPr lang="de-DE" sz="1400" b="1" dirty="0"/>
              <a:t>	Bewerbungsfotos</a:t>
            </a:r>
          </a:p>
          <a:p>
            <a:pPr>
              <a:lnSpc>
                <a:spcPct val="90000"/>
              </a:lnSpc>
            </a:pPr>
            <a:r>
              <a:rPr lang="de-DE" sz="1400" dirty="0"/>
              <a:t>Bewerbungsbilder dürfen</a:t>
            </a:r>
            <a:r>
              <a:rPr lang="de-DE" sz="1400" b="1" dirty="0"/>
              <a:t> </a:t>
            </a:r>
            <a:r>
              <a:rPr lang="de-DE" sz="1400" u="sng" dirty="0"/>
              <a:t>nicht</a:t>
            </a:r>
            <a:r>
              <a:rPr lang="de-DE" sz="1400" dirty="0"/>
              <a:t> explizit angefordert werden</a:t>
            </a:r>
            <a:br>
              <a:rPr lang="de-DE" sz="1400" dirty="0"/>
            </a:br>
            <a:r>
              <a:rPr lang="de-DE" sz="1400" dirty="0"/>
              <a:t>„aussagekräftiges Bewerbungsfoto“</a:t>
            </a:r>
            <a:br>
              <a:rPr lang="de-DE" sz="1400" dirty="0"/>
            </a:br>
            <a:r>
              <a:rPr lang="de-DE" sz="1400" dirty="0"/>
              <a:t>„vollständige Bewerbungsunterlagen inkl. </a:t>
            </a:r>
            <a:r>
              <a:rPr lang="de-DE" sz="1400" dirty="0" smtClean="0"/>
              <a:t>Lichtbild“</a:t>
            </a:r>
            <a:endParaRPr lang="de-DE" sz="1400" dirty="0"/>
          </a:p>
          <a:p>
            <a:pPr>
              <a:lnSpc>
                <a:spcPct val="90000"/>
              </a:lnSpc>
            </a:pPr>
            <a:r>
              <a:rPr lang="de-DE" sz="1400" dirty="0"/>
              <a:t>Unverlangt zugesendete Fotos können grundsätzlich betrachtet werden, Kriterien dürfen aber nicht zur Auswahl herangezogen werden</a:t>
            </a:r>
          </a:p>
          <a:p>
            <a:pPr>
              <a:lnSpc>
                <a:spcPct val="90000"/>
              </a:lnSpc>
            </a:pPr>
            <a:endParaRPr lang="de-DE"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de-DE"/>
              <a:t>RWTH - Spezifisch</a:t>
            </a:r>
          </a:p>
        </p:txBody>
      </p:sp>
      <p:sp>
        <p:nvSpPr>
          <p:cNvPr id="37891" name="Rectangle 3"/>
          <p:cNvSpPr>
            <a:spLocks noChangeArrowheads="1"/>
          </p:cNvSpPr>
          <p:nvPr>
            <p:ph type="body" idx="1"/>
          </p:nvPr>
        </p:nvSpPr>
        <p:spPr>
          <a:noFill/>
          <a:ln/>
        </p:spPr>
        <p:txBody>
          <a:bodyPr/>
          <a:lstStyle/>
          <a:p>
            <a:pPr>
              <a:lnSpc>
                <a:spcPct val="80000"/>
              </a:lnSpc>
            </a:pPr>
            <a:endParaRPr lang="de-DE" sz="1600" dirty="0"/>
          </a:p>
          <a:p>
            <a:pPr>
              <a:lnSpc>
                <a:spcPct val="80000"/>
              </a:lnSpc>
            </a:pPr>
            <a:r>
              <a:rPr lang="de-DE" sz="1400" dirty="0"/>
              <a:t>Unbefristete Stellen müssen über die </a:t>
            </a:r>
            <a:r>
              <a:rPr lang="de-DE" sz="1400" dirty="0" smtClean="0"/>
              <a:t>RWTH-Jobbörse </a:t>
            </a:r>
            <a:r>
              <a:rPr lang="de-DE" sz="1400" dirty="0"/>
              <a:t>ausgeschrieben werden, befristete Stellen können über die </a:t>
            </a:r>
            <a:r>
              <a:rPr lang="de-DE" sz="1400" dirty="0" smtClean="0"/>
              <a:t>RWTH-Jobbörse </a:t>
            </a:r>
            <a:r>
              <a:rPr lang="de-DE" sz="1400" dirty="0"/>
              <a:t>ausgeschrieben </a:t>
            </a:r>
            <a:r>
              <a:rPr lang="de-DE" sz="1400" dirty="0" smtClean="0"/>
              <a:t>werden.</a:t>
            </a:r>
            <a:endParaRPr lang="de-DE" sz="1400" dirty="0"/>
          </a:p>
          <a:p>
            <a:pPr>
              <a:lnSpc>
                <a:spcPct val="80000"/>
              </a:lnSpc>
            </a:pPr>
            <a:r>
              <a:rPr lang="de-DE" sz="1400" dirty="0"/>
              <a:t>Beim Einstellen der Stellenausschreibung </a:t>
            </a:r>
            <a:r>
              <a:rPr lang="de-DE" sz="1400" dirty="0" smtClean="0"/>
              <a:t>in der RWTH-Jobbörse </a:t>
            </a:r>
            <a:r>
              <a:rPr lang="de-DE" sz="1400" dirty="0"/>
              <a:t>kann zusätzlich die kostenlose Ausschreibung bei Online-Jobbörsen und die kostenpflichtige Ausschreibung als Stellenanzeige erfolgen. Hierzu bietet die Jobbörse umfangreiche </a:t>
            </a:r>
            <a:r>
              <a:rPr lang="de-DE" sz="1400" dirty="0" smtClean="0"/>
              <a:t>Beratung.</a:t>
            </a:r>
            <a:r>
              <a:rPr lang="de-DE" sz="1400" dirty="0"/>
              <a:t/>
            </a:r>
            <a:br>
              <a:rPr lang="de-DE" sz="1400" dirty="0"/>
            </a:br>
            <a:r>
              <a:rPr lang="de-DE" sz="1400" dirty="0"/>
              <a:t>Link: http://www.rwth-aachen.de/go/id/hxm/</a:t>
            </a:r>
          </a:p>
          <a:p>
            <a:pPr>
              <a:lnSpc>
                <a:spcPct val="80000"/>
              </a:lnSpc>
            </a:pPr>
            <a:r>
              <a:rPr lang="de-DE" sz="1400" dirty="0"/>
              <a:t>Folgender Passus sollte bei </a:t>
            </a:r>
            <a:r>
              <a:rPr lang="de-DE" sz="1400"/>
              <a:t>allen </a:t>
            </a:r>
            <a:r>
              <a:rPr lang="de-DE" sz="1400" smtClean="0"/>
              <a:t>RWTH-Stellenausschreibungen </a:t>
            </a:r>
            <a:r>
              <a:rPr lang="de-DE" sz="1400" dirty="0"/>
              <a:t>genannt werden:</a:t>
            </a:r>
            <a:br>
              <a:rPr lang="de-DE" sz="1400" dirty="0"/>
            </a:br>
            <a:r>
              <a:rPr lang="de-DE" sz="1400" dirty="0"/>
              <a:t>Die RWTH Aachen ist für ihre Bemühungen um die Gleichstellung von Mann und Frau mit dem "Total-E-Quality-Award" ausgezeichnet worden. Bewerbungen von Frauen sind ausdrücklich erwünscht. Bei gleicher Eignung, Befähigung und fachlicher Leistung werden Frauen bevorzugt berücksichtigt, sofern nicht in der Person eines Mitbewerbers liegende Gründe überwiegen.</a:t>
            </a:r>
            <a:br>
              <a:rPr lang="de-DE" sz="1400" dirty="0"/>
            </a:br>
            <a:r>
              <a:rPr lang="de-DE" sz="1400" dirty="0"/>
              <a:t/>
            </a:r>
            <a:br>
              <a:rPr lang="de-DE" sz="1400" dirty="0"/>
            </a:br>
            <a:r>
              <a:rPr lang="de-DE" sz="1400" dirty="0"/>
              <a:t>Auf § 8 Abs. 6 Landesgleichstellungsgesetz NW (LGG) wird verwiesen.</a:t>
            </a:r>
            <a:br>
              <a:rPr lang="de-DE" sz="1400" dirty="0"/>
            </a:br>
            <a:r>
              <a:rPr lang="de-DE" sz="1400" dirty="0"/>
              <a:t/>
            </a:r>
            <a:br>
              <a:rPr lang="de-DE" sz="1400" dirty="0"/>
            </a:br>
            <a:r>
              <a:rPr lang="de-DE" sz="1400" dirty="0"/>
              <a:t>Die RWTH Aachen ist für ihre Bemühungen um die Ausbildung und Beschäftigung schwerbehinderter Menschen mit dem "Prädikat behindertenfreundlich" ausgezeichnet worden. Bewerbungen geeigneter schwerbehinderter Menschen sind ausdrücklich erwünscht. Dies gilt auch für Gleichgestellte im Sinne von § 2 SGB IX. </a:t>
            </a:r>
          </a:p>
          <a:p>
            <a:pPr>
              <a:lnSpc>
                <a:spcPct val="80000"/>
              </a:lnSpc>
            </a:pPr>
            <a:endParaRPr lang="de-DE" sz="1400" dirty="0"/>
          </a:p>
          <a:p>
            <a:pPr>
              <a:lnSpc>
                <a:spcPct val="80000"/>
              </a:lnSpc>
            </a:pPr>
            <a:endParaRPr lang="de-DE" sz="1400" dirty="0"/>
          </a:p>
        </p:txBody>
      </p:sp>
    </p:spTree>
  </p:cSld>
  <p:clrMapOvr>
    <a:masterClrMapping/>
  </p:clrMapOvr>
</p:sld>
</file>

<file path=ppt/theme/theme1.xml><?xml version="1.0" encoding="utf-8"?>
<a:theme xmlns:a="http://schemas.openxmlformats.org/drawingml/2006/main" name="Folie mit neuem IPT-Logo und WZL größer">
  <a:themeElements>
    <a:clrScheme name="Folie mit neuem IPT-Logo und WZL größer 1">
      <a:dk1>
        <a:srgbClr val="000000"/>
      </a:dk1>
      <a:lt1>
        <a:srgbClr val="FFFFFF"/>
      </a:lt1>
      <a:dk2>
        <a:srgbClr val="000000"/>
      </a:dk2>
      <a:lt2>
        <a:srgbClr val="FFFFFF"/>
      </a:lt2>
      <a:accent1>
        <a:srgbClr val="B3D3E9"/>
      </a:accent1>
      <a:accent2>
        <a:srgbClr val="006DB6"/>
      </a:accent2>
      <a:accent3>
        <a:srgbClr val="FFFFFF"/>
      </a:accent3>
      <a:accent4>
        <a:srgbClr val="000000"/>
      </a:accent4>
      <a:accent5>
        <a:srgbClr val="D6E6F2"/>
      </a:accent5>
      <a:accent6>
        <a:srgbClr val="0062A5"/>
      </a:accent6>
      <a:hlink>
        <a:srgbClr val="80B6DA"/>
      </a:hlink>
      <a:folHlink>
        <a:srgbClr val="4D99CC"/>
      </a:folHlink>
    </a:clrScheme>
    <a:fontScheme name="Folie mit neuem IPT-Logo und WZL größer">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DDDDD"/>
        </a:solidFill>
        <a:ln w="1079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DDDDDD"/>
        </a:solidFill>
        <a:ln w="1079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lnDef>
  </a:objectDefaults>
  <a:extraClrSchemeLst>
    <a:extraClrScheme>
      <a:clrScheme name="Folie mit neuem IPT-Logo und WZL größer 1">
        <a:dk1>
          <a:srgbClr val="000000"/>
        </a:dk1>
        <a:lt1>
          <a:srgbClr val="FFFFFF"/>
        </a:lt1>
        <a:dk2>
          <a:srgbClr val="000000"/>
        </a:dk2>
        <a:lt2>
          <a:srgbClr val="FFFFFF"/>
        </a:lt2>
        <a:accent1>
          <a:srgbClr val="B3D3E9"/>
        </a:accent1>
        <a:accent2>
          <a:srgbClr val="006DB6"/>
        </a:accent2>
        <a:accent3>
          <a:srgbClr val="FFFFFF"/>
        </a:accent3>
        <a:accent4>
          <a:srgbClr val="000000"/>
        </a:accent4>
        <a:accent5>
          <a:srgbClr val="D6E6F2"/>
        </a:accent5>
        <a:accent6>
          <a:srgbClr val="0062A5"/>
        </a:accent6>
        <a:hlink>
          <a:srgbClr val="80B6DA"/>
        </a:hlink>
        <a:folHlink>
          <a:srgbClr val="4D99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WZL</Template>
  <TotalTime>0</TotalTime>
  <Words>74</Words>
  <Application>Microsoft Office PowerPoint</Application>
  <PresentationFormat>A4-Papier (210x297 mm)</PresentationFormat>
  <Paragraphs>80</Paragraphs>
  <Slides>8</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8</vt:i4>
      </vt:variant>
    </vt:vector>
  </HeadingPairs>
  <TitlesOfParts>
    <vt:vector size="13" baseType="lpstr">
      <vt:lpstr>Arial</vt:lpstr>
      <vt:lpstr>Wingdings</vt:lpstr>
      <vt:lpstr>Times New Roman</vt:lpstr>
      <vt:lpstr>Frutiger 45 Light</vt:lpstr>
      <vt:lpstr>Folie mit neuem IPT-Logo und WZL größer</vt:lpstr>
      <vt:lpstr>Informationen zum AGG </vt:lpstr>
      <vt:lpstr>Was wird grundsätzlich durch das AGG geschützt?</vt:lpstr>
      <vt:lpstr>Geschlechtsneutral</vt:lpstr>
      <vt:lpstr>Alter</vt:lpstr>
      <vt:lpstr>Behinderung</vt:lpstr>
      <vt:lpstr>Rasse / ethnische Herkunft sowie Religion</vt:lpstr>
      <vt:lpstr>Grundsätzliches</vt:lpstr>
      <vt:lpstr>RWTH - Spezifisch</vt:lpstr>
    </vt:vector>
  </TitlesOfParts>
  <Manager/>
  <Company>WZL</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Infos_AGG.pptx</dc:title>
  <dc:subject/>
  <dc:creator>lrz</dc:creator>
  <cp:keywords/>
  <dc:description/>
  <cp:lastModifiedBy>Heike Margot Jansen</cp:lastModifiedBy>
  <cp:revision>18</cp:revision>
  <dcterms:created xsi:type="dcterms:W3CDTF">2005-12-09T07:38:51Z</dcterms:created>
  <dcterms:modified xsi:type="dcterms:W3CDTF">2013-05-21T10:26:22Z</dcterms:modified>
  <cp:category/>
</cp:coreProperties>
</file>